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2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4DA5-E290-4ACB-945E-8293CC6EF7E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D078-C97E-4AC0-8D18-F21E2E411F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4DA5-E290-4ACB-945E-8293CC6EF7E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D078-C97E-4AC0-8D18-F21E2E411F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4DA5-E290-4ACB-945E-8293CC6EF7E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D078-C97E-4AC0-8D18-F21E2E411F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8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4DA5-E290-4ACB-945E-8293CC6EF7E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D078-C97E-4AC0-8D18-F21E2E411F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4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4DA5-E290-4ACB-945E-8293CC6EF7E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D078-C97E-4AC0-8D18-F21E2E411F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6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4DA5-E290-4ACB-945E-8293CC6EF7E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D078-C97E-4AC0-8D18-F21E2E411F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9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4DA5-E290-4ACB-945E-8293CC6EF7E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D078-C97E-4AC0-8D18-F21E2E411F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4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4DA5-E290-4ACB-945E-8293CC6EF7E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D078-C97E-4AC0-8D18-F21E2E411F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5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4DA5-E290-4ACB-945E-8293CC6EF7E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D078-C97E-4AC0-8D18-F21E2E411F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4DA5-E290-4ACB-945E-8293CC6EF7E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D078-C97E-4AC0-8D18-F21E2E411F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4DA5-E290-4ACB-945E-8293CC6EF7E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D078-C97E-4AC0-8D18-F21E2E411F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7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4DA5-E290-4ACB-945E-8293CC6EF7E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1D078-C97E-4AC0-8D18-F21E2E411F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1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6" y="1023775"/>
            <a:ext cx="4121629" cy="39063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3" y="6143293"/>
            <a:ext cx="1616130" cy="50903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02542" y="371629"/>
            <a:ext cx="73006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6C2E8C"/>
                </a:solidFill>
                <a:latin typeface="Montserrat SemiBold" panose="00000700000000000000" pitchFamily="2" charset="0"/>
              </a:rPr>
              <a:t>UNIVERSIDAD AUTÓNOMA DE CHIHUAHUA</a:t>
            </a:r>
          </a:p>
          <a:p>
            <a:pPr algn="ctr"/>
            <a:r>
              <a:rPr lang="es-MX" sz="2400" dirty="0" smtClean="0">
                <a:solidFill>
                  <a:srgbClr val="6C2E8C"/>
                </a:solidFill>
                <a:latin typeface="Montserrat SemiBold" panose="00000700000000000000" pitchFamily="2" charset="0"/>
              </a:rPr>
              <a:t>FACULTAD DE ODONTOLOGÍA</a:t>
            </a:r>
            <a:endParaRPr lang="en-US" sz="2400" dirty="0">
              <a:solidFill>
                <a:srgbClr val="6C2E8C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624248" y="1926281"/>
            <a:ext cx="73006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6C2E8C"/>
                </a:solidFill>
                <a:latin typeface="Montserrat ExtraBold" panose="00000900000000000000" pitchFamily="2" charset="0"/>
              </a:rPr>
              <a:t>PRESENTACIÓN CASO CLÍNICO</a:t>
            </a:r>
            <a:endParaRPr lang="en-US" sz="3200" dirty="0">
              <a:solidFill>
                <a:srgbClr val="6C2E8C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624248" y="3127369"/>
            <a:ext cx="73006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6C2E8C"/>
                </a:solidFill>
                <a:latin typeface="Montserrat Medium" panose="00000600000000000000" pitchFamily="2" charset="0"/>
              </a:rPr>
              <a:t>(NOMBRE DEL PACIENTE/INICIALES/ÁREA/CURSO)</a:t>
            </a:r>
            <a:endParaRPr lang="en-US" sz="2400" dirty="0">
              <a:solidFill>
                <a:srgbClr val="6C2E8C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24248" y="4574679"/>
            <a:ext cx="73006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6C2E8C"/>
                </a:solidFill>
                <a:latin typeface="Montserrat SemiBold" panose="00000700000000000000" pitchFamily="2" charset="0"/>
              </a:rPr>
              <a:t>POR EL/LA P.O. (NOMBRE COMPLETO) </a:t>
            </a:r>
            <a:endParaRPr lang="en-US" sz="2400" dirty="0">
              <a:solidFill>
                <a:srgbClr val="6C2E8C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770743" y="5958627"/>
            <a:ext cx="81642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6C2E8C"/>
                </a:solidFill>
                <a:latin typeface="Montserrat ExtraLight" panose="00000300000000000000" pitchFamily="2" charset="0"/>
              </a:rPr>
              <a:t>NOMBRE Y GRADO ACADÉMICO DE LOS ASESORES</a:t>
            </a:r>
            <a:endParaRPr lang="en-US" dirty="0">
              <a:solidFill>
                <a:srgbClr val="6C2E8C"/>
              </a:solidFill>
              <a:latin typeface="Montserrat ExtraLight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0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06AD32-3CEC-5F68-C9B7-F05E37129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33042" y="963072"/>
            <a:ext cx="4501322" cy="53580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134D9B9-6B88-D341-2561-8CB08697F043}"/>
              </a:ext>
            </a:extLst>
          </p:cNvPr>
          <p:cNvSpPr txBox="1"/>
          <p:nvPr/>
        </p:nvSpPr>
        <p:spPr>
          <a:xfrm>
            <a:off x="4117466" y="6121667"/>
            <a:ext cx="3580080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Colocar: Fotografía de Perfil Izquierdo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E3C603-8DAC-F3CD-2DB9-0F0D536E5623}"/>
              </a:ext>
            </a:extLst>
          </p:cNvPr>
          <p:cNvSpPr txBox="1"/>
          <p:nvPr/>
        </p:nvSpPr>
        <p:spPr>
          <a:xfrm>
            <a:off x="4294983" y="476269"/>
            <a:ext cx="304575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Izquierdo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8BA7B6-7A91-78FC-1C5A-E297A6227933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784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A31E292-C547-0ADC-5639-3E572E166D71}"/>
              </a:ext>
            </a:extLst>
          </p:cNvPr>
          <p:cNvSpPr txBox="1"/>
          <p:nvPr/>
        </p:nvSpPr>
        <p:spPr>
          <a:xfrm>
            <a:off x="404444" y="2507037"/>
            <a:ext cx="1138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de:</a:t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Intraoral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D8FF7A0-3CF8-083D-1691-695B50835D36}"/>
              </a:ext>
            </a:extLst>
          </p:cNvPr>
          <p:cNvCxnSpPr/>
          <p:nvPr/>
        </p:nvCxnSpPr>
        <p:spPr>
          <a:xfrm>
            <a:off x="2257427" y="3043239"/>
            <a:ext cx="757237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32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95EE1A-8B22-D344-1137-5BCB8B705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67" y="1617908"/>
            <a:ext cx="1901619" cy="13499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AE14F2-C00D-B57C-3BE3-267E986F5ABF}"/>
              </a:ext>
            </a:extLst>
          </p:cNvPr>
          <p:cNvSpPr txBox="1"/>
          <p:nvPr/>
        </p:nvSpPr>
        <p:spPr>
          <a:xfrm>
            <a:off x="2775331" y="6296142"/>
            <a:ext cx="7471666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Colocar: Fotografías oclusales, laterales y frontal en máxima intercuspidación (oclusión habitual)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A94F33-C2D8-98A0-6652-602E20D35F30}"/>
              </a:ext>
            </a:extLst>
          </p:cNvPr>
          <p:cNvSpPr txBox="1"/>
          <p:nvPr/>
        </p:nvSpPr>
        <p:spPr>
          <a:xfrm>
            <a:off x="4294983" y="476269"/>
            <a:ext cx="3829686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”Cruz” de Fotos Intraorales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ED50BB2-8541-AA9C-520F-EAF1E640D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190" y="4337055"/>
            <a:ext cx="1901619" cy="134991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FEC7C00-E394-BBAC-F3CF-DF6F23AB74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6" t="6522" r="21014" b="50000"/>
          <a:stretch/>
        </p:blipFill>
        <p:spPr>
          <a:xfrm>
            <a:off x="4927787" y="1056380"/>
            <a:ext cx="2462381" cy="191144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3A68A91-E769-8FC3-BBC0-7765587C3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95" t="52168" r="21995" b="4354"/>
          <a:stretch/>
        </p:blipFill>
        <p:spPr>
          <a:xfrm>
            <a:off x="4964606" y="4316313"/>
            <a:ext cx="2462381" cy="1911443"/>
          </a:xfrm>
          <a:prstGeom prst="rect">
            <a:avLst/>
          </a:prstGeom>
        </p:spPr>
      </p:pic>
      <p:pic>
        <p:nvPicPr>
          <p:cNvPr id="24580" name="Picture 4" descr="Qué es la relación molar y la relación canina? - Ortodoncia Florida -  Alineadores Invisalign - Proveedor Oficial">
            <a:extLst>
              <a:ext uri="{FF2B5EF4-FFF2-40B4-BE49-F238E27FC236}">
                <a16:creationId xmlns:a16="http://schemas.microsoft.com/office/drawing/2014/main" id="{EB62C3B4-3069-785A-277D-E012CFC1C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r="63064" b="63241"/>
          <a:stretch/>
        </p:blipFill>
        <p:spPr bwMode="auto">
          <a:xfrm>
            <a:off x="2473270" y="2665485"/>
            <a:ext cx="2229333" cy="177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Qué es la relación molar y la relación canina? - Ortodoncia Florida -  Alineadores Invisalign - Proveedor Oficial">
            <a:extLst>
              <a:ext uri="{FF2B5EF4-FFF2-40B4-BE49-F238E27FC236}">
                <a16:creationId xmlns:a16="http://schemas.microsoft.com/office/drawing/2014/main" id="{08C829BE-0A70-F156-1475-3379EEED3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r="63064" b="63241"/>
          <a:stretch/>
        </p:blipFill>
        <p:spPr bwMode="auto">
          <a:xfrm flipH="1">
            <a:off x="7498870" y="2708269"/>
            <a:ext cx="2229333" cy="177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9899841-6C1B-C879-0EB9-70752D63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6" b="89844" l="6345" r="89848">
                        <a14:foregroundMark x1="86802" y1="33594" x2="86294" y2="64063"/>
                        <a14:foregroundMark x1="86802" y1="73828" x2="88325" y2="67188"/>
                        <a14:foregroundMark x1="86802" y1="67188" x2="89086" y2="67578"/>
                        <a14:foregroundMark x1="6345" y1="69141" x2="8122" y2="3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6954" y="2665485"/>
            <a:ext cx="2877684" cy="186976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7F27E59-9429-2B47-390F-6B422BA88AB6}"/>
              </a:ext>
            </a:extLst>
          </p:cNvPr>
          <p:cNvSpPr txBox="1"/>
          <p:nvPr/>
        </p:nvSpPr>
        <p:spPr>
          <a:xfrm>
            <a:off x="483716" y="2994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Proporción 4:3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0195719-16C9-E556-948D-3814BA49F81E}"/>
              </a:ext>
            </a:extLst>
          </p:cNvPr>
          <p:cNvSpPr txBox="1"/>
          <p:nvPr/>
        </p:nvSpPr>
        <p:spPr>
          <a:xfrm rot="16200000">
            <a:off x="-615350" y="18958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Proporción 4:3</a:t>
            </a:r>
          </a:p>
        </p:txBody>
      </p:sp>
    </p:spTree>
    <p:extLst>
      <p:ext uri="{BB962C8B-B14F-4D97-AF65-F5344CB8AC3E}">
        <p14:creationId xmlns:p14="http://schemas.microsoft.com/office/powerpoint/2010/main" val="16909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9AE14F2-C00D-B57C-3BE3-267E986F5ABF}"/>
              </a:ext>
            </a:extLst>
          </p:cNvPr>
          <p:cNvSpPr txBox="1"/>
          <p:nvPr/>
        </p:nvSpPr>
        <p:spPr>
          <a:xfrm>
            <a:off x="2775330" y="6043177"/>
            <a:ext cx="7471666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Descripción tejidos duros y blandos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A94F33-C2D8-98A0-6652-602E20D35F30}"/>
              </a:ext>
            </a:extLst>
          </p:cNvPr>
          <p:cNvSpPr txBox="1"/>
          <p:nvPr/>
        </p:nvSpPr>
        <p:spPr>
          <a:xfrm>
            <a:off x="4294983" y="476269"/>
            <a:ext cx="3829686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 Intraoral Frontal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9899841-6C1B-C879-0EB9-70752D63B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6" b="89844" l="6345" r="89848">
                        <a14:foregroundMark x1="86802" y1="33594" x2="86294" y2="64063"/>
                        <a14:foregroundMark x1="86802" y1="73828" x2="88325" y2="67188"/>
                        <a14:foregroundMark x1="86802" y1="67188" x2="89086" y2="67578"/>
                        <a14:foregroundMark x1="6345" y1="69141" x2="8122" y2="3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672" y="1268924"/>
            <a:ext cx="6648983" cy="432015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3696B1-BE4D-6AC7-595D-E64D3D3CBB73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2528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8A94F33-C2D8-98A0-6652-602E20D35F30}"/>
              </a:ext>
            </a:extLst>
          </p:cNvPr>
          <p:cNvSpPr txBox="1"/>
          <p:nvPr/>
        </p:nvSpPr>
        <p:spPr>
          <a:xfrm>
            <a:off x="3442891" y="476269"/>
            <a:ext cx="5306218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 Intraoral Lateral Derecha</a:t>
            </a:r>
          </a:p>
        </p:txBody>
      </p:sp>
      <p:pic>
        <p:nvPicPr>
          <p:cNvPr id="2" name="Picture 4" descr="Qué es la relación molar y la relación canina? - Ortodoncia Florida -  Alineadores Invisalign - Proveedor Oficial">
            <a:extLst>
              <a:ext uri="{FF2B5EF4-FFF2-40B4-BE49-F238E27FC236}">
                <a16:creationId xmlns:a16="http://schemas.microsoft.com/office/drawing/2014/main" id="{CD4342D0-6861-6D68-3C05-56380D393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r="63064" b="63241"/>
          <a:stretch/>
        </p:blipFill>
        <p:spPr bwMode="auto">
          <a:xfrm>
            <a:off x="3679017" y="1848108"/>
            <a:ext cx="4833965" cy="384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C8FC96F-E03D-AC91-93D1-CED44EF96328}"/>
              </a:ext>
            </a:extLst>
          </p:cNvPr>
          <p:cNvSpPr txBox="1"/>
          <p:nvPr/>
        </p:nvSpPr>
        <p:spPr>
          <a:xfrm>
            <a:off x="2775330" y="6043177"/>
            <a:ext cx="7471666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Descripción tejidos duros y blandos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41DD88-1660-FF06-3557-6996CB97C8D6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0603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8A94F33-C2D8-98A0-6652-602E20D35F30}"/>
              </a:ext>
            </a:extLst>
          </p:cNvPr>
          <p:cNvSpPr txBox="1"/>
          <p:nvPr/>
        </p:nvSpPr>
        <p:spPr>
          <a:xfrm>
            <a:off x="3442891" y="476269"/>
            <a:ext cx="5306218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 Intraoral Lateral Izquierda</a:t>
            </a:r>
          </a:p>
        </p:txBody>
      </p:sp>
      <p:pic>
        <p:nvPicPr>
          <p:cNvPr id="2" name="Picture 4" descr="Qué es la relación molar y la relación canina? - Ortodoncia Florida -  Alineadores Invisalign - Proveedor Oficial">
            <a:extLst>
              <a:ext uri="{FF2B5EF4-FFF2-40B4-BE49-F238E27FC236}">
                <a16:creationId xmlns:a16="http://schemas.microsoft.com/office/drawing/2014/main" id="{446C94D1-1B22-5B95-0DE6-21FCBAC4F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r="63064" b="63241"/>
          <a:stretch/>
        </p:blipFill>
        <p:spPr bwMode="auto">
          <a:xfrm flipH="1">
            <a:off x="3442891" y="1381994"/>
            <a:ext cx="5306218" cy="421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1D4440C-633F-F756-819D-462FAF7248FD}"/>
              </a:ext>
            </a:extLst>
          </p:cNvPr>
          <p:cNvSpPr txBox="1"/>
          <p:nvPr/>
        </p:nvSpPr>
        <p:spPr>
          <a:xfrm>
            <a:off x="2775330" y="6043177"/>
            <a:ext cx="7471666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Descripción tejidos duros y blandos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BC6EF5D-3FD6-DA30-6648-8E3ED8C4080F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75887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8A94F33-C2D8-98A0-6652-602E20D35F30}"/>
              </a:ext>
            </a:extLst>
          </p:cNvPr>
          <p:cNvSpPr txBox="1"/>
          <p:nvPr/>
        </p:nvSpPr>
        <p:spPr>
          <a:xfrm>
            <a:off x="3698458" y="499802"/>
            <a:ext cx="5306218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 Intraoral Oclusal Superior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18E586-69FD-3201-BA37-3599E241D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76" t="6522" r="21014" b="50000"/>
          <a:stretch/>
        </p:blipFill>
        <p:spPr>
          <a:xfrm>
            <a:off x="4017649" y="1554945"/>
            <a:ext cx="4987027" cy="387122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F49559E-2312-7ADC-6A9C-E66C835F09B4}"/>
              </a:ext>
            </a:extLst>
          </p:cNvPr>
          <p:cNvSpPr txBox="1"/>
          <p:nvPr/>
        </p:nvSpPr>
        <p:spPr>
          <a:xfrm>
            <a:off x="2775330" y="6043177"/>
            <a:ext cx="7471666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Descripción tejidos duros y blandos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3F1368-E74B-A886-D2A5-7715D9EE51F5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051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8A94F33-C2D8-98A0-6652-602E20D35F30}"/>
              </a:ext>
            </a:extLst>
          </p:cNvPr>
          <p:cNvSpPr txBox="1"/>
          <p:nvPr/>
        </p:nvSpPr>
        <p:spPr>
          <a:xfrm>
            <a:off x="3739603" y="476270"/>
            <a:ext cx="5306218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 Intraoral Oclusal Inferior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239BB2-0D54-7C6F-BF89-60AAE76C1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5" t="52168" r="21995" b="4354"/>
          <a:stretch/>
        </p:blipFill>
        <p:spPr>
          <a:xfrm>
            <a:off x="3858054" y="1625228"/>
            <a:ext cx="5306218" cy="411899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83231E-8C67-C27B-5091-756873CA0FA6}"/>
              </a:ext>
            </a:extLst>
          </p:cNvPr>
          <p:cNvSpPr txBox="1"/>
          <p:nvPr/>
        </p:nvSpPr>
        <p:spPr>
          <a:xfrm>
            <a:off x="2775330" y="6043177"/>
            <a:ext cx="7471666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Descripción tejidos duros y blandos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A75CBE-C855-3BAC-FFB1-DA4D450F0301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78456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A31E292-C547-0ADC-5639-3E572E166D71}"/>
              </a:ext>
            </a:extLst>
          </p:cNvPr>
          <p:cNvSpPr txBox="1"/>
          <p:nvPr/>
        </p:nvSpPr>
        <p:spPr>
          <a:xfrm>
            <a:off x="404444" y="2507037"/>
            <a:ext cx="1138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de:</a:t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 Estudio y Auxiliares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D8FF7A0-3CF8-083D-1691-695B50835D36}"/>
              </a:ext>
            </a:extLst>
          </p:cNvPr>
          <p:cNvCxnSpPr/>
          <p:nvPr/>
        </p:nvCxnSpPr>
        <p:spPr>
          <a:xfrm>
            <a:off x="2257427" y="3043239"/>
            <a:ext cx="757237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574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9AE14F2-C00D-B57C-3BE3-267E986F5ABF}"/>
              </a:ext>
            </a:extLst>
          </p:cNvPr>
          <p:cNvSpPr txBox="1"/>
          <p:nvPr/>
        </p:nvSpPr>
        <p:spPr>
          <a:xfrm>
            <a:off x="2775331" y="6296142"/>
            <a:ext cx="7471666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Nota: Puede ser enzocalados, montados en articulador o cómo su docente le indique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A94F33-C2D8-98A0-6652-602E20D35F30}"/>
              </a:ext>
            </a:extLst>
          </p:cNvPr>
          <p:cNvSpPr txBox="1"/>
          <p:nvPr/>
        </p:nvSpPr>
        <p:spPr>
          <a:xfrm>
            <a:off x="3923863" y="375547"/>
            <a:ext cx="4571926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 de los Modelos de Yeso</a:t>
            </a:r>
          </a:p>
        </p:txBody>
      </p:sp>
      <p:pic>
        <p:nvPicPr>
          <p:cNvPr id="31746" name="Picture 2" descr="Modelos de Yeso">
            <a:extLst>
              <a:ext uri="{FF2B5EF4-FFF2-40B4-BE49-F238E27FC236}">
                <a16:creationId xmlns:a16="http://schemas.microsoft.com/office/drawing/2014/main" id="{28D58BE3-D348-D444-D264-0B0CE0E3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2500" l="1429" r="97286">
                        <a14:foregroundMark x1="3571" y1="35500" x2="9143" y2="15750"/>
                        <a14:foregroundMark x1="9143" y1="15750" x2="14286" y2="9250"/>
                        <a14:foregroundMark x1="14286" y1="9250" x2="21286" y2="8500"/>
                        <a14:foregroundMark x1="21286" y1="8500" x2="26857" y2="17250"/>
                        <a14:foregroundMark x1="26857" y1="17250" x2="29429" y2="28500"/>
                        <a14:foregroundMark x1="29429" y1="28500" x2="28571" y2="38000"/>
                        <a14:foregroundMark x1="28571" y1="38000" x2="22857" y2="44000"/>
                        <a14:foregroundMark x1="22857" y1="44000" x2="16571" y2="45000"/>
                        <a14:foregroundMark x1="16571" y1="45000" x2="10714" y2="41000"/>
                        <a14:foregroundMark x1="10714" y1="41000" x2="5714" y2="31500"/>
                        <a14:foregroundMark x1="5714" y1="31500" x2="7000" y2="21250"/>
                        <a14:foregroundMark x1="7000" y1="21250" x2="15286" y2="20000"/>
                        <a14:foregroundMark x1="15286" y1="20000" x2="17143" y2="22000"/>
                        <a14:foregroundMark x1="2714" y1="35500" x2="12714" y2="7000"/>
                        <a14:foregroundMark x1="12714" y1="7000" x2="18143" y2="5000"/>
                        <a14:foregroundMark x1="18143" y1="5000" x2="19000" y2="5000"/>
                        <a14:foregroundMark x1="1857" y1="33500" x2="4000" y2="29250"/>
                        <a14:foregroundMark x1="2857" y1="85250" x2="4429" y2="76250"/>
                        <a14:foregroundMark x1="4429" y1="76250" x2="8143" y2="67750"/>
                        <a14:foregroundMark x1="8143" y1="67750" x2="13000" y2="62750"/>
                        <a14:foregroundMark x1="13000" y1="62750" x2="18714" y2="61500"/>
                        <a14:foregroundMark x1="18714" y1="61500" x2="22000" y2="69500"/>
                        <a14:foregroundMark x1="22000" y1="69500" x2="23714" y2="79250"/>
                        <a14:foregroundMark x1="23714" y1="79250" x2="18571" y2="89500"/>
                        <a14:foregroundMark x1="18571" y1="89500" x2="10571" y2="91750"/>
                        <a14:foregroundMark x1="10571" y1="91750" x2="6714" y2="80250"/>
                        <a14:foregroundMark x1="6714" y1="80250" x2="7571" y2="76750"/>
                        <a14:foregroundMark x1="37429" y1="60000" x2="41429" y2="67750"/>
                        <a14:foregroundMark x1="63429" y1="68750" x2="64571" y2="65250"/>
                        <a14:foregroundMark x1="61571" y1="44750" x2="64857" y2="31000"/>
                        <a14:foregroundMark x1="64857" y1="28750" x2="64714" y2="38750"/>
                        <a14:foregroundMark x1="64714" y1="38750" x2="63429" y2="42000"/>
                        <a14:foregroundMark x1="64143" y1="34250" x2="65286" y2="28250"/>
                        <a14:foregroundMark x1="36429" y1="58500" x2="37571" y2="54500"/>
                        <a14:foregroundMark x1="64429" y1="67750" x2="65286" y2="65000"/>
                        <a14:foregroundMark x1="64000" y1="70250" x2="65571" y2="60500"/>
                        <a14:foregroundMark x1="65571" y1="60500" x2="65286" y2="57500"/>
                        <a14:foregroundMark x1="77000" y1="57000" x2="85857" y2="57250"/>
                        <a14:foregroundMark x1="85857" y1="57250" x2="79571" y2="78500"/>
                        <a14:foregroundMark x1="79571" y1="78500" x2="81000" y2="88250"/>
                        <a14:foregroundMark x1="81000" y1="88250" x2="87000" y2="89500"/>
                        <a14:foregroundMark x1="87000" y1="89500" x2="92571" y2="88250"/>
                        <a14:foregroundMark x1="92571" y1="88250" x2="92429" y2="78500"/>
                        <a14:foregroundMark x1="92429" y1="78500" x2="95571" y2="60500"/>
                        <a14:foregroundMark x1="95571" y1="60500" x2="89000" y2="55750"/>
                        <a14:foregroundMark x1="89000" y1="55750" x2="76714" y2="57250"/>
                        <a14:foregroundMark x1="76714" y1="57250" x2="74429" y2="84500"/>
                        <a14:foregroundMark x1="74429" y1="84500" x2="80571" y2="92250"/>
                        <a14:foregroundMark x1="80571" y1="92250" x2="82714" y2="92500"/>
                        <a14:foregroundMark x1="95286" y1="91250" x2="90286" y2="82250"/>
                        <a14:foregroundMark x1="90286" y1="82250" x2="90286" y2="71250"/>
                        <a14:foregroundMark x1="90286" y1="71250" x2="96000" y2="69750"/>
                        <a14:foregroundMark x1="96000" y1="69750" x2="96286" y2="60250"/>
                        <a14:foregroundMark x1="96286" y1="60250" x2="93000" y2="59250"/>
                        <a14:foregroundMark x1="74857" y1="22500" x2="74857" y2="13000"/>
                        <a14:foregroundMark x1="74857" y1="13000" x2="80429" y2="8500"/>
                        <a14:foregroundMark x1="80429" y1="8500" x2="86857" y2="7500"/>
                        <a14:foregroundMark x1="86857" y1="7500" x2="92714" y2="8500"/>
                        <a14:foregroundMark x1="92714" y1="8500" x2="81143" y2="16500"/>
                        <a14:foregroundMark x1="81143" y1="16500" x2="87571" y2="20500"/>
                        <a14:foregroundMark x1="87571" y1="20500" x2="91143" y2="28500"/>
                        <a14:foregroundMark x1="91143" y1="28500" x2="86143" y2="35500"/>
                        <a14:foregroundMark x1="86143" y1="35500" x2="80857" y2="33000"/>
                        <a14:foregroundMark x1="80857" y1="33000" x2="86000" y2="41000"/>
                        <a14:foregroundMark x1="86000" y1="41000" x2="92000" y2="40250"/>
                        <a14:foregroundMark x1="92000" y1="40250" x2="92714" y2="21750"/>
                        <a14:foregroundMark x1="94714" y1="20500" x2="95000" y2="24250"/>
                        <a14:foregroundMark x1="95714" y1="43500" x2="97000" y2="37500"/>
                        <a14:foregroundMark x1="94286" y1="19750" x2="94857" y2="24000"/>
                        <a14:foregroundMark x1="94857" y1="24250" x2="94000" y2="19000"/>
                        <a14:foregroundMark x1="96429" y1="43750" x2="97286" y2="3925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29" y="930878"/>
            <a:ext cx="9538994" cy="545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9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 flipV="1">
            <a:off x="2242457" y="2958089"/>
            <a:ext cx="7707086" cy="40587"/>
          </a:xfrm>
          <a:prstGeom prst="line">
            <a:avLst/>
          </a:prstGeom>
          <a:ln w="38100">
            <a:solidFill>
              <a:srgbClr val="6C2E8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838200" y="2150381"/>
            <a:ext cx="10515600" cy="165236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MX" dirty="0">
                <a:latin typeface="Montserrat SemiBold" panose="00000700000000000000" pitchFamily="2" charset="0"/>
              </a:rPr>
              <a:t>Sección de</a:t>
            </a:r>
            <a:br>
              <a:rPr lang="es-MX" dirty="0">
                <a:latin typeface="Montserrat SemiBold" panose="00000700000000000000" pitchFamily="2" charset="0"/>
              </a:rPr>
            </a:br>
            <a:r>
              <a:rPr lang="es-MX" dirty="0" smtClean="0">
                <a:latin typeface="Montserrat SemiBold" panose="00000700000000000000" pitchFamily="2" charset="0"/>
              </a:rPr>
              <a:t>Historia Clínica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65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A31E292-C547-0ADC-5639-3E572E166D71}"/>
              </a:ext>
            </a:extLst>
          </p:cNvPr>
          <p:cNvSpPr txBox="1"/>
          <p:nvPr/>
        </p:nvSpPr>
        <p:spPr>
          <a:xfrm>
            <a:off x="404444" y="2507037"/>
            <a:ext cx="1138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de:</a:t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Imagenología &amp; Auxiliares de Diagnóstico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D8FF7A0-3CF8-083D-1691-695B50835D36}"/>
              </a:ext>
            </a:extLst>
          </p:cNvPr>
          <p:cNvCxnSpPr/>
          <p:nvPr/>
        </p:nvCxnSpPr>
        <p:spPr>
          <a:xfrm>
            <a:off x="2257427" y="3043239"/>
            <a:ext cx="757237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172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Cefalometrix - Serie Periapical">
            <a:extLst>
              <a:ext uri="{FF2B5EF4-FFF2-40B4-BE49-F238E27FC236}">
                <a16:creationId xmlns:a16="http://schemas.microsoft.com/office/drawing/2014/main" id="{120C117E-E94C-A013-680E-04DA2E356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 b="16297"/>
          <a:stretch/>
        </p:blipFill>
        <p:spPr bwMode="auto">
          <a:xfrm>
            <a:off x="0" y="1618768"/>
            <a:ext cx="12192000" cy="413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AB68E1-2B17-3AF3-4476-2B7EF0F4CA96}"/>
              </a:ext>
            </a:extLst>
          </p:cNvPr>
          <p:cNvSpPr txBox="1"/>
          <p:nvPr/>
        </p:nvSpPr>
        <p:spPr>
          <a:xfrm>
            <a:off x="1708680" y="6212454"/>
            <a:ext cx="9002292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Colocar: Serie periapical completa, pueden incluirse las de aleta de mordida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3140764" y="476269"/>
            <a:ext cx="6520071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Radiografías Periapicales &amp; Aleta de Mordida</a:t>
            </a:r>
          </a:p>
        </p:txBody>
      </p:sp>
    </p:spTree>
    <p:extLst>
      <p:ext uri="{BB962C8B-B14F-4D97-AF65-F5344CB8AC3E}">
        <p14:creationId xmlns:p14="http://schemas.microsoft.com/office/powerpoint/2010/main" val="808376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AB68E1-2B17-3AF3-4476-2B7EF0F4CA96}"/>
              </a:ext>
            </a:extLst>
          </p:cNvPr>
          <p:cNvSpPr txBox="1"/>
          <p:nvPr/>
        </p:nvSpPr>
        <p:spPr>
          <a:xfrm>
            <a:off x="1594854" y="3471632"/>
            <a:ext cx="9002292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Colocar: Fotografías del material utilizado y la descripción (Flujo, pH, capacidad buffer, viscodiad, etc)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4313582" y="506803"/>
            <a:ext cx="3564835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 Salivales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1B21A3-FBD8-6959-EE5E-DF372F69995A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38701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AB68E1-2B17-3AF3-4476-2B7EF0F4CA96}"/>
              </a:ext>
            </a:extLst>
          </p:cNvPr>
          <p:cNvSpPr txBox="1"/>
          <p:nvPr/>
        </p:nvSpPr>
        <p:spPr>
          <a:xfrm>
            <a:off x="1594854" y="3471632"/>
            <a:ext cx="9002292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Colocar riesgo de caries del paciente de acuerdo al formato del CRA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4313582" y="506803"/>
            <a:ext cx="3564835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1B21A3-FBD8-6959-EE5E-DF372F69995A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85760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AB68E1-2B17-3AF3-4476-2B7EF0F4CA96}"/>
              </a:ext>
            </a:extLst>
          </p:cNvPr>
          <p:cNvSpPr txBox="1"/>
          <p:nvPr/>
        </p:nvSpPr>
        <p:spPr>
          <a:xfrm>
            <a:off x="1594854" y="3471632"/>
            <a:ext cx="9002292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Colocar: ICDAS – ICCMS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3948878" y="476270"/>
            <a:ext cx="4294243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Odontograma: ICDAS-ICCMS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1BBB8-8C0F-9543-6CC9-605E43BFE9A7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40479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AB68E1-2B17-3AF3-4476-2B7EF0F4CA96}"/>
              </a:ext>
            </a:extLst>
          </p:cNvPr>
          <p:cNvSpPr txBox="1"/>
          <p:nvPr/>
        </p:nvSpPr>
        <p:spPr>
          <a:xfrm>
            <a:off x="1594854" y="3471632"/>
            <a:ext cx="9002292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Sondeo, índice de Sangrado, Índice de Higiene o lo que le solciite su asesor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4429555" y="476270"/>
            <a:ext cx="3277965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Periodontograma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AA46FC-5A09-CA81-2D63-C54D260D88DB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06404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A31E292-C547-0ADC-5639-3E572E166D71}"/>
              </a:ext>
            </a:extLst>
          </p:cNvPr>
          <p:cNvSpPr txBox="1"/>
          <p:nvPr/>
        </p:nvSpPr>
        <p:spPr>
          <a:xfrm>
            <a:off x="404444" y="2507037"/>
            <a:ext cx="1138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de:</a:t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 Diagnóstico Integral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D8FF7A0-3CF8-083D-1691-695B50835D36}"/>
              </a:ext>
            </a:extLst>
          </p:cNvPr>
          <p:cNvCxnSpPr/>
          <p:nvPr/>
        </p:nvCxnSpPr>
        <p:spPr>
          <a:xfrm>
            <a:off x="2257427" y="3043239"/>
            <a:ext cx="757237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259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3729318" y="476270"/>
            <a:ext cx="46437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 Diagnóstico Integral</a:t>
            </a:r>
          </a:p>
        </p:txBody>
      </p:sp>
      <p:graphicFrame>
        <p:nvGraphicFramePr>
          <p:cNvPr id="2" name="Tabla 25622">
            <a:extLst>
              <a:ext uri="{FF2B5EF4-FFF2-40B4-BE49-F238E27FC236}">
                <a16:creationId xmlns:a16="http://schemas.microsoft.com/office/drawing/2014/main" id="{477FB896-CBCB-D6AF-749C-8D3151506B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3562" y="2064327"/>
          <a:ext cx="11214060" cy="46015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13383">
                  <a:extLst>
                    <a:ext uri="{9D8B030D-6E8A-4147-A177-3AD203B41FA5}">
                      <a16:colId xmlns:a16="http://schemas.microsoft.com/office/drawing/2014/main" val="1708235850"/>
                    </a:ext>
                  </a:extLst>
                </a:gridCol>
                <a:gridCol w="1482437">
                  <a:extLst>
                    <a:ext uri="{9D8B030D-6E8A-4147-A177-3AD203B41FA5}">
                      <a16:colId xmlns:a16="http://schemas.microsoft.com/office/drawing/2014/main" val="401105020"/>
                    </a:ext>
                  </a:extLst>
                </a:gridCol>
                <a:gridCol w="7718240">
                  <a:extLst>
                    <a:ext uri="{9D8B030D-6E8A-4147-A177-3AD203B41FA5}">
                      <a16:colId xmlns:a16="http://schemas.microsoft.com/office/drawing/2014/main" val="1578121405"/>
                    </a:ext>
                  </a:extLst>
                </a:gridCol>
              </a:tblGrid>
              <a:tr h="59576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Disciplinar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Requerimiento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Diagnóstico por área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202314"/>
                  </a:ext>
                </a:extLst>
              </a:tr>
              <a:tr h="50072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Operatoria/Preventiva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 / 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463383"/>
                  </a:ext>
                </a:extLst>
              </a:tr>
              <a:tr h="50072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Exodoncia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 / No</a:t>
                      </a:r>
                    </a:p>
                    <a:p>
                      <a:pPr algn="ctr"/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339963"/>
                  </a:ext>
                </a:extLst>
              </a:tr>
              <a:tr h="50072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 / No</a:t>
                      </a:r>
                    </a:p>
                    <a:p>
                      <a:pPr algn="ctr"/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687991"/>
                  </a:ext>
                </a:extLst>
              </a:tr>
              <a:tr h="50072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Endodoncia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 / No</a:t>
                      </a:r>
                    </a:p>
                    <a:p>
                      <a:pPr algn="ctr"/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54719"/>
                  </a:ext>
                </a:extLst>
              </a:tr>
              <a:tr h="50072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Rehabilitación Oral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 / No</a:t>
                      </a:r>
                    </a:p>
                    <a:p>
                      <a:pPr algn="ctr"/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221981"/>
                  </a:ext>
                </a:extLst>
              </a:tr>
              <a:tr h="50072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Patología Bucal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 / No</a:t>
                      </a:r>
                    </a:p>
                    <a:p>
                      <a:pPr algn="ctr"/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147709"/>
                  </a:ext>
                </a:extLst>
              </a:tr>
              <a:tr h="50072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Cirugía Bucal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 / No</a:t>
                      </a:r>
                    </a:p>
                    <a:p>
                      <a:pPr algn="ctr"/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066110"/>
                  </a:ext>
                </a:extLst>
              </a:tr>
              <a:tr h="50072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  (ejemplo interconsultas médicas)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 / 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5711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7D2CCDB-8C5F-0B77-30D5-6DADBB609891}"/>
              </a:ext>
            </a:extLst>
          </p:cNvPr>
          <p:cNvSpPr txBox="1"/>
          <p:nvPr/>
        </p:nvSpPr>
        <p:spPr>
          <a:xfrm>
            <a:off x="563562" y="1188807"/>
            <a:ext cx="11214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Diagnóstico general, extraoral e intraoral:__________________________________________________________________________________________________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513516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A31E292-C547-0ADC-5639-3E572E166D71}"/>
              </a:ext>
            </a:extLst>
          </p:cNvPr>
          <p:cNvSpPr txBox="1"/>
          <p:nvPr/>
        </p:nvSpPr>
        <p:spPr>
          <a:xfrm>
            <a:off x="404444" y="2507037"/>
            <a:ext cx="1138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de:</a:t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y plan de tratamiento diente por diente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D8FF7A0-3CF8-083D-1691-695B50835D36}"/>
              </a:ext>
            </a:extLst>
          </p:cNvPr>
          <p:cNvCxnSpPr/>
          <p:nvPr/>
        </p:nvCxnSpPr>
        <p:spPr>
          <a:xfrm>
            <a:off x="2257427" y="3043239"/>
            <a:ext cx="757237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682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1854200" y="476269"/>
            <a:ext cx="82596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y Plan de Tratamiento Diente por Diente</a:t>
            </a:r>
          </a:p>
        </p:txBody>
      </p:sp>
      <p:graphicFrame>
        <p:nvGraphicFramePr>
          <p:cNvPr id="2" name="Tabla 25622">
            <a:extLst>
              <a:ext uri="{FF2B5EF4-FFF2-40B4-BE49-F238E27FC236}">
                <a16:creationId xmlns:a16="http://schemas.microsoft.com/office/drawing/2014/main" id="{D90B8BEB-E810-3764-3E12-64D0AE3CC1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4377" y="1270861"/>
          <a:ext cx="11363246" cy="53950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1696">
                  <a:extLst>
                    <a:ext uri="{9D8B030D-6E8A-4147-A177-3AD203B41FA5}">
                      <a16:colId xmlns:a16="http://schemas.microsoft.com/office/drawing/2014/main" val="1708235850"/>
                    </a:ext>
                  </a:extLst>
                </a:gridCol>
                <a:gridCol w="4247913">
                  <a:extLst>
                    <a:ext uri="{9D8B030D-6E8A-4147-A177-3AD203B41FA5}">
                      <a16:colId xmlns:a16="http://schemas.microsoft.com/office/drawing/2014/main" val="1578121405"/>
                    </a:ext>
                  </a:extLst>
                </a:gridCol>
                <a:gridCol w="2146939">
                  <a:extLst>
                    <a:ext uri="{9D8B030D-6E8A-4147-A177-3AD203B41FA5}">
                      <a16:colId xmlns:a16="http://schemas.microsoft.com/office/drawing/2014/main" val="2190842504"/>
                    </a:ext>
                  </a:extLst>
                </a:gridCol>
                <a:gridCol w="2817856">
                  <a:extLst>
                    <a:ext uri="{9D8B030D-6E8A-4147-A177-3AD203B41FA5}">
                      <a16:colId xmlns:a16="http://schemas.microsoft.com/office/drawing/2014/main" val="4250867574"/>
                    </a:ext>
                  </a:extLst>
                </a:gridCol>
                <a:gridCol w="1428842">
                  <a:extLst>
                    <a:ext uri="{9D8B030D-6E8A-4147-A177-3AD203B41FA5}">
                      <a16:colId xmlns:a16="http://schemas.microsoft.com/office/drawing/2014/main" val="2521952456"/>
                    </a:ext>
                  </a:extLst>
                </a:gridCol>
              </a:tblGrid>
              <a:tr h="69849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Órgano Dental (FDI)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Clínica, Sondeo, ICDAS, Signos y Síntomas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Imagenológica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Imagen de referencia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202314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463383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339963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687991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54719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221981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147709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066110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57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36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364344" y="406400"/>
            <a:ext cx="9491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rgbClr val="6C2E8C"/>
                </a:solidFill>
                <a:latin typeface="Montserrat SemiBold" panose="00000700000000000000" pitchFamily="2" charset="0"/>
                <a:ea typeface="+mj-ea"/>
                <a:cs typeface="+mj-cs"/>
              </a:rPr>
              <a:t>Ficha</a:t>
            </a:r>
            <a:r>
              <a:rPr lang="es-MX" sz="2800" dirty="0" smtClean="0">
                <a:solidFill>
                  <a:srgbClr val="6C2E8C"/>
                </a:solidFill>
                <a:latin typeface="Montserrat SemiBold" panose="00000700000000000000" pitchFamily="2" charset="0"/>
              </a:rPr>
              <a:t> </a:t>
            </a:r>
            <a:r>
              <a:rPr lang="es-MX" sz="4000" dirty="0" smtClean="0">
                <a:solidFill>
                  <a:srgbClr val="6C2E8C"/>
                </a:solidFill>
                <a:latin typeface="Montserrat SemiBold" panose="00000700000000000000" pitchFamily="2" charset="0"/>
                <a:ea typeface="+mj-ea"/>
                <a:cs typeface="+mj-cs"/>
              </a:rPr>
              <a:t>de Identificación</a:t>
            </a:r>
            <a:endParaRPr lang="en-US" sz="4000" dirty="0">
              <a:solidFill>
                <a:srgbClr val="6C2E8C"/>
              </a:solidFill>
              <a:latin typeface="Montserrat SemiBold" panose="00000700000000000000" pitchFamily="2" charset="0"/>
              <a:ea typeface="+mj-ea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9602309-49BB-A6C1-6447-39AB84105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2"/>
          <a:stretch/>
        </p:blipFill>
        <p:spPr>
          <a:xfrm>
            <a:off x="7228114" y="1128016"/>
            <a:ext cx="3627912" cy="543772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A278E8A-0A21-CD0D-08CA-D1F8DED11B89}"/>
              </a:ext>
            </a:extLst>
          </p:cNvPr>
          <p:cNvSpPr txBox="1"/>
          <p:nvPr/>
        </p:nvSpPr>
        <p:spPr>
          <a:xfrm>
            <a:off x="825873" y="1641155"/>
            <a:ext cx="4431927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Datos del paciente</a:t>
            </a:r>
          </a:p>
          <a:p>
            <a:endParaRPr lang="es-MX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Padecimiento Actual/Motivo de Consulta</a:t>
            </a:r>
          </a:p>
        </p:txBody>
      </p:sp>
    </p:spTree>
    <p:extLst>
      <p:ext uri="{BB962C8B-B14F-4D97-AF65-F5344CB8AC3E}">
        <p14:creationId xmlns:p14="http://schemas.microsoft.com/office/powerpoint/2010/main" val="2215362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422A56B-829C-D005-1F74-003933BA3421}"/>
              </a:ext>
            </a:extLst>
          </p:cNvPr>
          <p:cNvSpPr txBox="1"/>
          <p:nvPr/>
        </p:nvSpPr>
        <p:spPr>
          <a:xfrm>
            <a:off x="1854200" y="476269"/>
            <a:ext cx="82596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y Plan de Tratamiento Diente por Diente</a:t>
            </a:r>
          </a:p>
        </p:txBody>
      </p:sp>
      <p:graphicFrame>
        <p:nvGraphicFramePr>
          <p:cNvPr id="7" name="Tabla 25622">
            <a:extLst>
              <a:ext uri="{FF2B5EF4-FFF2-40B4-BE49-F238E27FC236}">
                <a16:creationId xmlns:a16="http://schemas.microsoft.com/office/drawing/2014/main" id="{4BCB58DE-1104-4F2E-0DD0-BFF77DDEC6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4377" y="1270861"/>
          <a:ext cx="11363246" cy="53950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1696">
                  <a:extLst>
                    <a:ext uri="{9D8B030D-6E8A-4147-A177-3AD203B41FA5}">
                      <a16:colId xmlns:a16="http://schemas.microsoft.com/office/drawing/2014/main" val="1708235850"/>
                    </a:ext>
                  </a:extLst>
                </a:gridCol>
                <a:gridCol w="4247913">
                  <a:extLst>
                    <a:ext uri="{9D8B030D-6E8A-4147-A177-3AD203B41FA5}">
                      <a16:colId xmlns:a16="http://schemas.microsoft.com/office/drawing/2014/main" val="1578121405"/>
                    </a:ext>
                  </a:extLst>
                </a:gridCol>
                <a:gridCol w="2146939">
                  <a:extLst>
                    <a:ext uri="{9D8B030D-6E8A-4147-A177-3AD203B41FA5}">
                      <a16:colId xmlns:a16="http://schemas.microsoft.com/office/drawing/2014/main" val="2190842504"/>
                    </a:ext>
                  </a:extLst>
                </a:gridCol>
                <a:gridCol w="2817856">
                  <a:extLst>
                    <a:ext uri="{9D8B030D-6E8A-4147-A177-3AD203B41FA5}">
                      <a16:colId xmlns:a16="http://schemas.microsoft.com/office/drawing/2014/main" val="4250867574"/>
                    </a:ext>
                  </a:extLst>
                </a:gridCol>
                <a:gridCol w="1428842">
                  <a:extLst>
                    <a:ext uri="{9D8B030D-6E8A-4147-A177-3AD203B41FA5}">
                      <a16:colId xmlns:a16="http://schemas.microsoft.com/office/drawing/2014/main" val="2521952456"/>
                    </a:ext>
                  </a:extLst>
                </a:gridCol>
              </a:tblGrid>
              <a:tr h="69849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Órgano Dental (FDI)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Clínica, Sondeo, ICDAS, Signos y Síntomas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Imagenológica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Imagen de referencia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202314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463383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339963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687991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54719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221981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147709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066110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57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025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422A56B-829C-D005-1F74-003933BA3421}"/>
              </a:ext>
            </a:extLst>
          </p:cNvPr>
          <p:cNvSpPr txBox="1"/>
          <p:nvPr/>
        </p:nvSpPr>
        <p:spPr>
          <a:xfrm>
            <a:off x="1854200" y="476269"/>
            <a:ext cx="82596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y Plan de Tratamiento Diente por Diente</a:t>
            </a:r>
          </a:p>
        </p:txBody>
      </p:sp>
      <p:graphicFrame>
        <p:nvGraphicFramePr>
          <p:cNvPr id="7" name="Tabla 25622">
            <a:extLst>
              <a:ext uri="{FF2B5EF4-FFF2-40B4-BE49-F238E27FC236}">
                <a16:creationId xmlns:a16="http://schemas.microsoft.com/office/drawing/2014/main" id="{AC1AD2B9-8A97-EF4A-8DA2-BCB3FAAD9B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4377" y="1270861"/>
          <a:ext cx="11363246" cy="53950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1696">
                  <a:extLst>
                    <a:ext uri="{9D8B030D-6E8A-4147-A177-3AD203B41FA5}">
                      <a16:colId xmlns:a16="http://schemas.microsoft.com/office/drawing/2014/main" val="1708235850"/>
                    </a:ext>
                  </a:extLst>
                </a:gridCol>
                <a:gridCol w="4247913">
                  <a:extLst>
                    <a:ext uri="{9D8B030D-6E8A-4147-A177-3AD203B41FA5}">
                      <a16:colId xmlns:a16="http://schemas.microsoft.com/office/drawing/2014/main" val="1578121405"/>
                    </a:ext>
                  </a:extLst>
                </a:gridCol>
                <a:gridCol w="2146939">
                  <a:extLst>
                    <a:ext uri="{9D8B030D-6E8A-4147-A177-3AD203B41FA5}">
                      <a16:colId xmlns:a16="http://schemas.microsoft.com/office/drawing/2014/main" val="2190842504"/>
                    </a:ext>
                  </a:extLst>
                </a:gridCol>
                <a:gridCol w="2817856">
                  <a:extLst>
                    <a:ext uri="{9D8B030D-6E8A-4147-A177-3AD203B41FA5}">
                      <a16:colId xmlns:a16="http://schemas.microsoft.com/office/drawing/2014/main" val="4250867574"/>
                    </a:ext>
                  </a:extLst>
                </a:gridCol>
                <a:gridCol w="1428842">
                  <a:extLst>
                    <a:ext uri="{9D8B030D-6E8A-4147-A177-3AD203B41FA5}">
                      <a16:colId xmlns:a16="http://schemas.microsoft.com/office/drawing/2014/main" val="2521952456"/>
                    </a:ext>
                  </a:extLst>
                </a:gridCol>
              </a:tblGrid>
              <a:tr h="69849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Órgano Dental (FDI)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Clínica, Sondeo, ICDAS, Signos y Síntomas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Imagenológica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Imagen de referencia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202314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463383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339963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687991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54719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221981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147709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066110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57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251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422A56B-829C-D005-1F74-003933BA3421}"/>
              </a:ext>
            </a:extLst>
          </p:cNvPr>
          <p:cNvSpPr txBox="1"/>
          <p:nvPr/>
        </p:nvSpPr>
        <p:spPr>
          <a:xfrm>
            <a:off x="1854200" y="476269"/>
            <a:ext cx="82596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y Plan de Tratamiento Diente por Diente</a:t>
            </a:r>
          </a:p>
        </p:txBody>
      </p:sp>
      <p:graphicFrame>
        <p:nvGraphicFramePr>
          <p:cNvPr id="6" name="Tabla 25622">
            <a:extLst>
              <a:ext uri="{FF2B5EF4-FFF2-40B4-BE49-F238E27FC236}">
                <a16:creationId xmlns:a16="http://schemas.microsoft.com/office/drawing/2014/main" id="{0AA582D3-8579-63F2-29CD-9805409C8B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4377" y="1270861"/>
          <a:ext cx="11363246" cy="53950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1696">
                  <a:extLst>
                    <a:ext uri="{9D8B030D-6E8A-4147-A177-3AD203B41FA5}">
                      <a16:colId xmlns:a16="http://schemas.microsoft.com/office/drawing/2014/main" val="1708235850"/>
                    </a:ext>
                  </a:extLst>
                </a:gridCol>
                <a:gridCol w="4247913">
                  <a:extLst>
                    <a:ext uri="{9D8B030D-6E8A-4147-A177-3AD203B41FA5}">
                      <a16:colId xmlns:a16="http://schemas.microsoft.com/office/drawing/2014/main" val="1578121405"/>
                    </a:ext>
                  </a:extLst>
                </a:gridCol>
                <a:gridCol w="2146939">
                  <a:extLst>
                    <a:ext uri="{9D8B030D-6E8A-4147-A177-3AD203B41FA5}">
                      <a16:colId xmlns:a16="http://schemas.microsoft.com/office/drawing/2014/main" val="2190842504"/>
                    </a:ext>
                  </a:extLst>
                </a:gridCol>
                <a:gridCol w="2817856">
                  <a:extLst>
                    <a:ext uri="{9D8B030D-6E8A-4147-A177-3AD203B41FA5}">
                      <a16:colId xmlns:a16="http://schemas.microsoft.com/office/drawing/2014/main" val="4250867574"/>
                    </a:ext>
                  </a:extLst>
                </a:gridCol>
                <a:gridCol w="1428842">
                  <a:extLst>
                    <a:ext uri="{9D8B030D-6E8A-4147-A177-3AD203B41FA5}">
                      <a16:colId xmlns:a16="http://schemas.microsoft.com/office/drawing/2014/main" val="2521952456"/>
                    </a:ext>
                  </a:extLst>
                </a:gridCol>
              </a:tblGrid>
              <a:tr h="69849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Órgano Dental (FDI)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Clínica, Sondeo, ICDAS, Signos y SÍntomas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Imagenológica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Imagen de referencia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202314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463383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339963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687991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54719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221981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147709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066110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57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224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A31E292-C547-0ADC-5639-3E572E166D71}"/>
              </a:ext>
            </a:extLst>
          </p:cNvPr>
          <p:cNvSpPr txBox="1"/>
          <p:nvPr/>
        </p:nvSpPr>
        <p:spPr>
          <a:xfrm>
            <a:off x="404444" y="2507037"/>
            <a:ext cx="11383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de:</a:t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Tratamiento orientado para el Paciente</a:t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[Receta con enfoque preventivo]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D8FF7A0-3CF8-083D-1691-695B50835D36}"/>
              </a:ext>
            </a:extLst>
          </p:cNvPr>
          <p:cNvCxnSpPr/>
          <p:nvPr/>
        </p:nvCxnSpPr>
        <p:spPr>
          <a:xfrm>
            <a:off x="2257427" y="3043239"/>
            <a:ext cx="757237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26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3729318" y="476270"/>
            <a:ext cx="46437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Tratamiento Estándar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462A51-0AC0-F033-AA0E-44417D4EF89B}"/>
              </a:ext>
            </a:extLst>
          </p:cNvPr>
          <p:cNvSpPr txBox="1"/>
          <p:nvPr/>
        </p:nvSpPr>
        <p:spPr>
          <a:xfrm>
            <a:off x="1594854" y="3471632"/>
            <a:ext cx="9002292" cy="58477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las indicaciones que le dará a su paciente de manera estándar de acuerdo a los protocolos de odontología minimamente invasiva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059B71-8055-38D5-0937-3228FC9C783E}"/>
              </a:ext>
            </a:extLst>
          </p:cNvPr>
          <p:cNvSpPr txBox="1"/>
          <p:nvPr/>
        </p:nvSpPr>
        <p:spPr>
          <a:xfrm>
            <a:off x="4092947" y="937935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[Indicaciones al Paciente en Receta]</a:t>
            </a:r>
          </a:p>
        </p:txBody>
      </p:sp>
    </p:spTree>
    <p:extLst>
      <p:ext uri="{BB962C8B-B14F-4D97-AF65-F5344CB8AC3E}">
        <p14:creationId xmlns:p14="http://schemas.microsoft.com/office/powerpoint/2010/main" val="4205020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3729318" y="476270"/>
            <a:ext cx="46437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Tratamiento Activo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462A51-0AC0-F033-AA0E-44417D4EF89B}"/>
              </a:ext>
            </a:extLst>
          </p:cNvPr>
          <p:cNvSpPr txBox="1"/>
          <p:nvPr/>
        </p:nvSpPr>
        <p:spPr>
          <a:xfrm>
            <a:off x="1594854" y="3471632"/>
            <a:ext cx="9002292" cy="58477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de acuerdo al riesgo y características biopsicosociales de su paciente las indicaciones de un tratamiento activo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774A82-742E-85A2-8B6D-BB421ED7654C}"/>
              </a:ext>
            </a:extLst>
          </p:cNvPr>
          <p:cNvSpPr txBox="1"/>
          <p:nvPr/>
        </p:nvSpPr>
        <p:spPr>
          <a:xfrm>
            <a:off x="4092947" y="937935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[Indicaciones al Paciente en Receta]</a:t>
            </a:r>
          </a:p>
        </p:txBody>
      </p:sp>
    </p:spTree>
    <p:extLst>
      <p:ext uri="{BB962C8B-B14F-4D97-AF65-F5344CB8AC3E}">
        <p14:creationId xmlns:p14="http://schemas.microsoft.com/office/powerpoint/2010/main" val="239644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A31E292-C547-0ADC-5639-3E572E166D71}"/>
              </a:ext>
            </a:extLst>
          </p:cNvPr>
          <p:cNvSpPr txBox="1"/>
          <p:nvPr/>
        </p:nvSpPr>
        <p:spPr>
          <a:xfrm>
            <a:off x="404444" y="2507037"/>
            <a:ext cx="1138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de:</a:t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Clínica - Cita por Cita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D8FF7A0-3CF8-083D-1691-695B50835D36}"/>
              </a:ext>
            </a:extLst>
          </p:cNvPr>
          <p:cNvCxnSpPr/>
          <p:nvPr/>
        </p:nvCxnSpPr>
        <p:spPr>
          <a:xfrm>
            <a:off x="2257427" y="3043239"/>
            <a:ext cx="757237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543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1854200" y="476269"/>
            <a:ext cx="82596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Clínica por Fases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952A28-A725-6CD2-C741-5BA3CD7DAEDA}"/>
              </a:ext>
            </a:extLst>
          </p:cNvPr>
          <p:cNvSpPr txBox="1"/>
          <p:nvPr/>
        </p:nvSpPr>
        <p:spPr>
          <a:xfrm>
            <a:off x="414377" y="1843502"/>
            <a:ext cx="11363246" cy="317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Fase I Eliminación de infecciones: </a:t>
            </a:r>
          </a:p>
          <a:p>
            <a:pPr marL="171450" indent="-1714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Descripción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Fase II pre-protésica: </a:t>
            </a:r>
            <a:endParaRPr lang="es-MX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Descripción</a:t>
            </a:r>
          </a:p>
          <a:p>
            <a:pPr lvl="0" algn="just">
              <a:lnSpc>
                <a:spcPct val="150000"/>
              </a:lnSpc>
            </a:pPr>
            <a:r>
              <a:rPr lang="es-MX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Fase III protésica: </a:t>
            </a:r>
            <a:endParaRPr lang="es-MX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Descripción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Fase IV de mantenimiento: </a:t>
            </a:r>
            <a:endParaRPr lang="es-MX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s-MX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Descripción</a:t>
            </a:r>
            <a:r>
              <a:rPr lang="es-MX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4721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1854200" y="476269"/>
            <a:ext cx="82596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952A28-A725-6CD2-C741-5BA3CD7DAEDA}"/>
              </a:ext>
            </a:extLst>
          </p:cNvPr>
          <p:cNvSpPr txBox="1"/>
          <p:nvPr/>
        </p:nvSpPr>
        <p:spPr>
          <a:xfrm>
            <a:off x="414377" y="1843502"/>
            <a:ext cx="11363246" cy="147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Cita 1: </a:t>
            </a:r>
            <a:r>
              <a:rPr lang="es-MX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Descripción de lo que se planea realizar</a:t>
            </a:r>
            <a:endParaRPr lang="es-MX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Cita 2: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Cita 3: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Etc. </a:t>
            </a:r>
            <a:endParaRPr lang="es-MX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54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A31E292-C547-0ADC-5639-3E572E166D71}"/>
              </a:ext>
            </a:extLst>
          </p:cNvPr>
          <p:cNvSpPr txBox="1"/>
          <p:nvPr/>
        </p:nvSpPr>
        <p:spPr>
          <a:xfrm>
            <a:off x="404444" y="2507037"/>
            <a:ext cx="1138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de:</a:t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Cotizaciones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D8FF7A0-3CF8-083D-1691-695B50835D36}"/>
              </a:ext>
            </a:extLst>
          </p:cNvPr>
          <p:cNvCxnSpPr/>
          <p:nvPr/>
        </p:nvCxnSpPr>
        <p:spPr>
          <a:xfrm>
            <a:off x="2257427" y="3043239"/>
            <a:ext cx="757237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90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9602309-49BB-A6C1-6447-39AB84105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48"/>
          <a:stretch/>
        </p:blipFill>
        <p:spPr>
          <a:xfrm>
            <a:off x="7226847" y="1117600"/>
            <a:ext cx="3461387" cy="502722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A278E8A-0A21-CD0D-08CA-D1F8DED11B89}"/>
              </a:ext>
            </a:extLst>
          </p:cNvPr>
          <p:cNvSpPr txBox="1"/>
          <p:nvPr/>
        </p:nvSpPr>
        <p:spPr>
          <a:xfrm>
            <a:off x="825873" y="1641155"/>
            <a:ext cx="3131765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A.H.F.</a:t>
            </a:r>
          </a:p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A.P.N.P.</a:t>
            </a:r>
          </a:p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A.P.P.</a:t>
            </a:r>
          </a:p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Antecedentes Dentales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5E4EBD-07C5-FCE7-C9B4-E66AC97EDC03}"/>
              </a:ext>
            </a:extLst>
          </p:cNvPr>
          <p:cNvSpPr txBox="1"/>
          <p:nvPr/>
        </p:nvSpPr>
        <p:spPr>
          <a:xfrm>
            <a:off x="7167500" y="6206383"/>
            <a:ext cx="358008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Colocar: Fotografía Frontal en Reposo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1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rgbClr val="6C2E8C"/>
                </a:solidFill>
                <a:latin typeface="Montserrat SemiBold" panose="00000700000000000000" pitchFamily="2" charset="0"/>
              </a:rPr>
              <a:t>Resumen </a:t>
            </a:r>
            <a:r>
              <a:rPr lang="es-MX" dirty="0" smtClean="0">
                <a:solidFill>
                  <a:srgbClr val="6C2E8C"/>
                </a:solidFill>
                <a:latin typeface="Montserrat SemiBold" panose="00000700000000000000" pitchFamily="2" charset="0"/>
              </a:rPr>
              <a:t>Clínico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07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1854200" y="476269"/>
            <a:ext cx="82596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Cotización Facultad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12AAE4A-CE13-7E3F-E594-A9A2CADF77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3825" y="1506093"/>
          <a:ext cx="10436902" cy="352760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628684">
                  <a:extLst>
                    <a:ext uri="{9D8B030D-6E8A-4147-A177-3AD203B41FA5}">
                      <a16:colId xmlns:a16="http://schemas.microsoft.com/office/drawing/2014/main" val="509873491"/>
                    </a:ext>
                  </a:extLst>
                </a:gridCol>
                <a:gridCol w="2628684">
                  <a:extLst>
                    <a:ext uri="{9D8B030D-6E8A-4147-A177-3AD203B41FA5}">
                      <a16:colId xmlns:a16="http://schemas.microsoft.com/office/drawing/2014/main" val="3567283618"/>
                    </a:ext>
                  </a:extLst>
                </a:gridCol>
                <a:gridCol w="2417292">
                  <a:extLst>
                    <a:ext uri="{9D8B030D-6E8A-4147-A177-3AD203B41FA5}">
                      <a16:colId xmlns:a16="http://schemas.microsoft.com/office/drawing/2014/main" val="3309731756"/>
                    </a:ext>
                  </a:extLst>
                </a:gridCol>
                <a:gridCol w="1513351">
                  <a:extLst>
                    <a:ext uri="{9D8B030D-6E8A-4147-A177-3AD203B41FA5}">
                      <a16:colId xmlns:a16="http://schemas.microsoft.com/office/drawing/2014/main" val="2988136204"/>
                    </a:ext>
                  </a:extLst>
                </a:gridCol>
                <a:gridCol w="1248891">
                  <a:extLst>
                    <a:ext uri="{9D8B030D-6E8A-4147-A177-3AD203B41FA5}">
                      <a16:colId xmlns:a16="http://schemas.microsoft.com/office/drawing/2014/main" val="1427631933"/>
                    </a:ext>
                  </a:extLst>
                </a:gridCol>
              </a:tblGrid>
              <a:tr h="380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</a:t>
                      </a:r>
                      <a:endParaRPr lang="es-MX" sz="12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</a:t>
                      </a:r>
                      <a:endParaRPr lang="es-MX" sz="12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unitario</a:t>
                      </a:r>
                      <a:endParaRPr lang="es-MX" sz="1200" b="1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  <a:endParaRPr lang="es-MX" sz="1200" b="1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2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949285"/>
                  </a:ext>
                </a:extLst>
              </a:tr>
              <a:tr h="4409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9394051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024061"/>
                  </a:ext>
                </a:extLst>
              </a:tr>
              <a:tr h="3921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4608797"/>
                  </a:ext>
                </a:extLst>
              </a:tr>
              <a:tr h="397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656156"/>
                  </a:ext>
                </a:extLst>
              </a:tr>
              <a:tr h="397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4881878"/>
                  </a:ext>
                </a:extLst>
              </a:tr>
              <a:tr h="397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1089707"/>
                  </a:ext>
                </a:extLst>
              </a:tr>
              <a:tr h="6928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Etc.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2743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371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1854200" y="476269"/>
            <a:ext cx="82596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Cotización Laboratorio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2D7958B-276B-0703-0586-CAE6FB16A1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90002" y="1769329"/>
          <a:ext cx="9188011" cy="352760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628684">
                  <a:extLst>
                    <a:ext uri="{9D8B030D-6E8A-4147-A177-3AD203B41FA5}">
                      <a16:colId xmlns:a16="http://schemas.microsoft.com/office/drawing/2014/main" val="509873491"/>
                    </a:ext>
                  </a:extLst>
                </a:gridCol>
                <a:gridCol w="2628684">
                  <a:extLst>
                    <a:ext uri="{9D8B030D-6E8A-4147-A177-3AD203B41FA5}">
                      <a16:colId xmlns:a16="http://schemas.microsoft.com/office/drawing/2014/main" val="3567283618"/>
                    </a:ext>
                  </a:extLst>
                </a:gridCol>
                <a:gridCol w="2417292">
                  <a:extLst>
                    <a:ext uri="{9D8B030D-6E8A-4147-A177-3AD203B41FA5}">
                      <a16:colId xmlns:a16="http://schemas.microsoft.com/office/drawing/2014/main" val="3309731756"/>
                    </a:ext>
                  </a:extLst>
                </a:gridCol>
                <a:gridCol w="1513351">
                  <a:extLst>
                    <a:ext uri="{9D8B030D-6E8A-4147-A177-3AD203B41FA5}">
                      <a16:colId xmlns:a16="http://schemas.microsoft.com/office/drawing/2014/main" val="2988136204"/>
                    </a:ext>
                  </a:extLst>
                </a:gridCol>
              </a:tblGrid>
              <a:tr h="380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Producto/Dispositivo</a:t>
                      </a:r>
                      <a:endParaRPr lang="es-MX" sz="12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Unitario</a:t>
                      </a:r>
                      <a:endParaRPr lang="es-MX" sz="12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  <a:endParaRPr lang="es-MX" sz="12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2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949285"/>
                  </a:ext>
                </a:extLst>
              </a:tr>
              <a:tr h="4409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9394051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024061"/>
                  </a:ext>
                </a:extLst>
              </a:tr>
              <a:tr h="3921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4608797"/>
                  </a:ext>
                </a:extLst>
              </a:tr>
              <a:tr h="397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656156"/>
                  </a:ext>
                </a:extLst>
              </a:tr>
              <a:tr h="397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4881878"/>
                  </a:ext>
                </a:extLst>
              </a:tr>
              <a:tr h="397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1089707"/>
                  </a:ext>
                </a:extLst>
              </a:tr>
              <a:tr h="6928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Etc.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2743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234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A31E292-C547-0ADC-5639-3E572E166D71}"/>
              </a:ext>
            </a:extLst>
          </p:cNvPr>
          <p:cNvSpPr txBox="1"/>
          <p:nvPr/>
        </p:nvSpPr>
        <p:spPr>
          <a:xfrm>
            <a:off x="404444" y="2507037"/>
            <a:ext cx="1138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de:</a:t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Consentimiento y Aprobación del Tratamiento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D8FF7A0-3CF8-083D-1691-695B50835D36}"/>
              </a:ext>
            </a:extLst>
          </p:cNvPr>
          <p:cNvCxnSpPr/>
          <p:nvPr/>
        </p:nvCxnSpPr>
        <p:spPr>
          <a:xfrm>
            <a:off x="2257427" y="3043239"/>
            <a:ext cx="757237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675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3337385" y="476675"/>
            <a:ext cx="5462304" cy="46085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Consentimiento Informado</a:t>
            </a:r>
          </a:p>
        </p:txBody>
      </p:sp>
    </p:spTree>
    <p:extLst>
      <p:ext uri="{BB962C8B-B14F-4D97-AF65-F5344CB8AC3E}">
        <p14:creationId xmlns:p14="http://schemas.microsoft.com/office/powerpoint/2010/main" val="3436823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3337385" y="476675"/>
            <a:ext cx="5462304" cy="46085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 de Aceptación de Cotización</a:t>
            </a:r>
          </a:p>
        </p:txBody>
      </p:sp>
    </p:spTree>
    <p:extLst>
      <p:ext uri="{BB962C8B-B14F-4D97-AF65-F5344CB8AC3E}">
        <p14:creationId xmlns:p14="http://schemas.microsoft.com/office/powerpoint/2010/main" val="1364152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A31E292-C547-0ADC-5639-3E572E166D71}"/>
              </a:ext>
            </a:extLst>
          </p:cNvPr>
          <p:cNvSpPr txBox="1"/>
          <p:nvPr/>
        </p:nvSpPr>
        <p:spPr>
          <a:xfrm>
            <a:off x="404444" y="2507037"/>
            <a:ext cx="1138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de:</a:t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y Evolución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D8FF7A0-3CF8-083D-1691-695B50835D36}"/>
              </a:ext>
            </a:extLst>
          </p:cNvPr>
          <p:cNvCxnSpPr/>
          <p:nvPr/>
        </p:nvCxnSpPr>
        <p:spPr>
          <a:xfrm>
            <a:off x="2257427" y="3043239"/>
            <a:ext cx="757237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82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3FF1FF-6D09-4E74-6E05-520CEABC5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53" y="937934"/>
            <a:ext cx="4451240" cy="5679543"/>
          </a:xfrm>
          <a:prstGeom prst="rect">
            <a:avLst/>
          </a:prstGeom>
        </p:spPr>
      </p:pic>
      <p:pic>
        <p:nvPicPr>
          <p:cNvPr id="4" name="Picture 2" descr="Sonrisa icono simple diseño de plantilla vectorial icono de ...">
            <a:extLst>
              <a:ext uri="{FF2B5EF4-FFF2-40B4-BE49-F238E27FC236}">
                <a16:creationId xmlns:a16="http://schemas.microsoft.com/office/drawing/2014/main" id="{8DABC070-E406-A816-A414-56C23C24D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93" y="3892288"/>
            <a:ext cx="1408758" cy="11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91EE0D-D811-F8DF-275D-07F57C8D5453}"/>
              </a:ext>
            </a:extLst>
          </p:cNvPr>
          <p:cNvSpPr txBox="1"/>
          <p:nvPr/>
        </p:nvSpPr>
        <p:spPr>
          <a:xfrm>
            <a:off x="2132132" y="6089343"/>
            <a:ext cx="7411918" cy="58477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Colocar: Fotografías extraorales que indique su asesor y describa los cambios/resultados obtenidos, apoyese de las fotografias que necesite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1854200" y="476269"/>
            <a:ext cx="82596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del Caso</a:t>
            </a:r>
          </a:p>
        </p:txBody>
      </p:sp>
    </p:spTree>
    <p:extLst>
      <p:ext uri="{BB962C8B-B14F-4D97-AF65-F5344CB8AC3E}">
        <p14:creationId xmlns:p14="http://schemas.microsoft.com/office/powerpoint/2010/main" val="4099236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83A68A91-E769-8FC3-BBC0-7765587C3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5" t="52168" r="21995" b="4354"/>
          <a:stretch/>
        </p:blipFill>
        <p:spPr>
          <a:xfrm>
            <a:off x="4964606" y="4316313"/>
            <a:ext cx="2462381" cy="19114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95EE1A-8B22-D344-1137-5BCB8B705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67" y="1617908"/>
            <a:ext cx="1901619" cy="13499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AE14F2-C00D-B57C-3BE3-267E986F5ABF}"/>
              </a:ext>
            </a:extLst>
          </p:cNvPr>
          <p:cNvSpPr txBox="1"/>
          <p:nvPr/>
        </p:nvSpPr>
        <p:spPr>
          <a:xfrm>
            <a:off x="2775331" y="6199890"/>
            <a:ext cx="7471666" cy="58477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Colocar: Fotografías oclusales, laterales y frontal en máxima intercuspidación (oclusión habitual) post-tratamiento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EC7C00-E394-BBAC-F3CF-DF6F23AB7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76" t="6522" r="21014" b="50000"/>
          <a:stretch/>
        </p:blipFill>
        <p:spPr>
          <a:xfrm>
            <a:off x="4927787" y="1056380"/>
            <a:ext cx="2462381" cy="1911443"/>
          </a:xfrm>
          <a:prstGeom prst="rect">
            <a:avLst/>
          </a:prstGeom>
        </p:spPr>
      </p:pic>
      <p:pic>
        <p:nvPicPr>
          <p:cNvPr id="24580" name="Picture 4" descr="Qué es la relación molar y la relación canina? - Ortodoncia Florida -  Alineadores Invisalign - Proveedor Oficial">
            <a:extLst>
              <a:ext uri="{FF2B5EF4-FFF2-40B4-BE49-F238E27FC236}">
                <a16:creationId xmlns:a16="http://schemas.microsoft.com/office/drawing/2014/main" id="{EB62C3B4-3069-785A-277D-E012CFC1C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r="63064" b="63241"/>
          <a:stretch/>
        </p:blipFill>
        <p:spPr bwMode="auto">
          <a:xfrm>
            <a:off x="2473270" y="2665485"/>
            <a:ext cx="2229333" cy="177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Qué es la relación molar y la relación canina? - Ortodoncia Florida -  Alineadores Invisalign - Proveedor Oficial">
            <a:extLst>
              <a:ext uri="{FF2B5EF4-FFF2-40B4-BE49-F238E27FC236}">
                <a16:creationId xmlns:a16="http://schemas.microsoft.com/office/drawing/2014/main" id="{08C829BE-0A70-F156-1475-3379EEED3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r="63064" b="63241"/>
          <a:stretch/>
        </p:blipFill>
        <p:spPr bwMode="auto">
          <a:xfrm flipH="1">
            <a:off x="7498870" y="2708269"/>
            <a:ext cx="2229333" cy="177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9899841-6C1B-C879-0EB9-70752D63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6" b="89844" l="6345" r="89848">
                        <a14:foregroundMark x1="86802" y1="33594" x2="86294" y2="64063"/>
                        <a14:foregroundMark x1="86802" y1="73828" x2="88325" y2="67188"/>
                        <a14:foregroundMark x1="86802" y1="67188" x2="89086" y2="67578"/>
                        <a14:foregroundMark x1="6345" y1="69141" x2="8122" y2="3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6954" y="2665485"/>
            <a:ext cx="2877684" cy="186976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7F27E59-9429-2B47-390F-6B422BA88AB6}"/>
              </a:ext>
            </a:extLst>
          </p:cNvPr>
          <p:cNvSpPr txBox="1"/>
          <p:nvPr/>
        </p:nvSpPr>
        <p:spPr>
          <a:xfrm>
            <a:off x="483716" y="2994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Proporción 4:3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0195719-16C9-E556-948D-3814BA49F81E}"/>
              </a:ext>
            </a:extLst>
          </p:cNvPr>
          <p:cNvSpPr txBox="1"/>
          <p:nvPr/>
        </p:nvSpPr>
        <p:spPr>
          <a:xfrm rot="16200000">
            <a:off x="-615350" y="18958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Proporción 4:3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361E021-CF3C-0AD5-DFD6-EFF60D824D72}"/>
              </a:ext>
            </a:extLst>
          </p:cNvPr>
          <p:cNvSpPr txBox="1"/>
          <p:nvPr/>
        </p:nvSpPr>
        <p:spPr>
          <a:xfrm>
            <a:off x="4279900" y="493114"/>
            <a:ext cx="3632200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del Caso</a:t>
            </a:r>
          </a:p>
        </p:txBody>
      </p:sp>
    </p:spTree>
    <p:extLst>
      <p:ext uri="{BB962C8B-B14F-4D97-AF65-F5344CB8AC3E}">
        <p14:creationId xmlns:p14="http://schemas.microsoft.com/office/powerpoint/2010/main" val="41681511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9AE14F2-C00D-B57C-3BE3-267E986F5ABF}"/>
              </a:ext>
            </a:extLst>
          </p:cNvPr>
          <p:cNvSpPr txBox="1"/>
          <p:nvPr/>
        </p:nvSpPr>
        <p:spPr>
          <a:xfrm>
            <a:off x="2775330" y="6043177"/>
            <a:ext cx="7471666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Descripción de los resultados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A94F33-C2D8-98A0-6652-602E20D35F30}"/>
              </a:ext>
            </a:extLst>
          </p:cNvPr>
          <p:cNvSpPr txBox="1"/>
          <p:nvPr/>
        </p:nvSpPr>
        <p:spPr>
          <a:xfrm>
            <a:off x="4294983" y="476269"/>
            <a:ext cx="3829686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Intraoral Frontal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9899841-6C1B-C879-0EB9-70752D63B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6" b="89844" l="6345" r="89848">
                        <a14:foregroundMark x1="86802" y1="33594" x2="86294" y2="64063"/>
                        <a14:foregroundMark x1="86802" y1="73828" x2="88325" y2="67188"/>
                        <a14:foregroundMark x1="86802" y1="67188" x2="89086" y2="67578"/>
                        <a14:foregroundMark x1="6345" y1="69141" x2="8122" y2="3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672" y="1268924"/>
            <a:ext cx="6648983" cy="432015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3696B1-BE4D-6AC7-595D-E64D3D3CBB73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980116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8A94F33-C2D8-98A0-6652-602E20D35F30}"/>
              </a:ext>
            </a:extLst>
          </p:cNvPr>
          <p:cNvSpPr txBox="1"/>
          <p:nvPr/>
        </p:nvSpPr>
        <p:spPr>
          <a:xfrm>
            <a:off x="3442891" y="476269"/>
            <a:ext cx="5306218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Intraoral Lateral Derecha</a:t>
            </a:r>
          </a:p>
        </p:txBody>
      </p:sp>
      <p:pic>
        <p:nvPicPr>
          <p:cNvPr id="2" name="Picture 4" descr="Qué es la relación molar y la relación canina? - Ortodoncia Florida -  Alineadores Invisalign - Proveedor Oficial">
            <a:extLst>
              <a:ext uri="{FF2B5EF4-FFF2-40B4-BE49-F238E27FC236}">
                <a16:creationId xmlns:a16="http://schemas.microsoft.com/office/drawing/2014/main" id="{CD4342D0-6861-6D68-3C05-56380D393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r="63064" b="63241"/>
          <a:stretch/>
        </p:blipFill>
        <p:spPr bwMode="auto">
          <a:xfrm>
            <a:off x="3679017" y="1848108"/>
            <a:ext cx="4833965" cy="384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841DD88-1660-FF06-3557-6996CB97C8D6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4A2614-B9B2-5E26-3537-AD95C97AE3D6}"/>
              </a:ext>
            </a:extLst>
          </p:cNvPr>
          <p:cNvSpPr txBox="1"/>
          <p:nvPr/>
        </p:nvSpPr>
        <p:spPr>
          <a:xfrm>
            <a:off x="2775330" y="6043177"/>
            <a:ext cx="7471666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Descripción de los resultados</a:t>
            </a:r>
          </a:p>
        </p:txBody>
      </p:sp>
    </p:spTree>
    <p:extLst>
      <p:ext uri="{BB962C8B-B14F-4D97-AF65-F5344CB8AC3E}">
        <p14:creationId xmlns:p14="http://schemas.microsoft.com/office/powerpoint/2010/main" val="35373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2242457" y="2958088"/>
            <a:ext cx="7707086" cy="40587"/>
          </a:xfrm>
          <a:prstGeom prst="line">
            <a:avLst/>
          </a:prstGeom>
          <a:ln w="38100">
            <a:solidFill>
              <a:srgbClr val="6C2E8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2150382"/>
            <a:ext cx="10515600" cy="14927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MX" dirty="0">
                <a:latin typeface="Montserrat SemiBold" panose="00000700000000000000" pitchFamily="2" charset="0"/>
              </a:rPr>
              <a:t>Sección de</a:t>
            </a:r>
            <a:br>
              <a:rPr lang="es-MX" dirty="0">
                <a:latin typeface="Montserrat SemiBold" panose="00000700000000000000" pitchFamily="2" charset="0"/>
              </a:rPr>
            </a:br>
            <a:r>
              <a:rPr lang="es-MX" dirty="0" smtClean="0">
                <a:latin typeface="Montserrat SemiBold" panose="00000700000000000000" pitchFamily="2" charset="0"/>
              </a:rPr>
              <a:t>Análisis </a:t>
            </a:r>
            <a:r>
              <a:rPr lang="es-MX" dirty="0" err="1" smtClean="0">
                <a:latin typeface="Montserrat SemiBold" panose="00000700000000000000" pitchFamily="2" charset="0"/>
              </a:rPr>
              <a:t>Extraoral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247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8A94F33-C2D8-98A0-6652-602E20D35F30}"/>
              </a:ext>
            </a:extLst>
          </p:cNvPr>
          <p:cNvSpPr txBox="1"/>
          <p:nvPr/>
        </p:nvSpPr>
        <p:spPr>
          <a:xfrm>
            <a:off x="3442891" y="476269"/>
            <a:ext cx="5306218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Evoluación Intraoral Lateral Izquierda</a:t>
            </a:r>
          </a:p>
        </p:txBody>
      </p:sp>
      <p:pic>
        <p:nvPicPr>
          <p:cNvPr id="2" name="Picture 4" descr="Qué es la relación molar y la relación canina? - Ortodoncia Florida -  Alineadores Invisalign - Proveedor Oficial">
            <a:extLst>
              <a:ext uri="{FF2B5EF4-FFF2-40B4-BE49-F238E27FC236}">
                <a16:creationId xmlns:a16="http://schemas.microsoft.com/office/drawing/2014/main" id="{446C94D1-1B22-5B95-0DE6-21FCBAC4F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r="63064" b="63241"/>
          <a:stretch/>
        </p:blipFill>
        <p:spPr bwMode="auto">
          <a:xfrm flipH="1">
            <a:off x="3442891" y="1381994"/>
            <a:ext cx="5306218" cy="421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BC6EF5D-3FD6-DA30-6648-8E3ED8C4080F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62933F-E39E-B7AF-55BC-2C6655AF944F}"/>
              </a:ext>
            </a:extLst>
          </p:cNvPr>
          <p:cNvSpPr txBox="1"/>
          <p:nvPr/>
        </p:nvSpPr>
        <p:spPr>
          <a:xfrm>
            <a:off x="2775330" y="6043177"/>
            <a:ext cx="7471666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Descripción de los resultados</a:t>
            </a:r>
          </a:p>
        </p:txBody>
      </p:sp>
    </p:spTree>
    <p:extLst>
      <p:ext uri="{BB962C8B-B14F-4D97-AF65-F5344CB8AC3E}">
        <p14:creationId xmlns:p14="http://schemas.microsoft.com/office/powerpoint/2010/main" val="3687953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8A94F33-C2D8-98A0-6652-602E20D35F30}"/>
              </a:ext>
            </a:extLst>
          </p:cNvPr>
          <p:cNvSpPr txBox="1"/>
          <p:nvPr/>
        </p:nvSpPr>
        <p:spPr>
          <a:xfrm>
            <a:off x="3698458" y="499802"/>
            <a:ext cx="5306218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Intraoral Oclusal Superior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18E586-69FD-3201-BA37-3599E241D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76" t="6522" r="21014" b="50000"/>
          <a:stretch/>
        </p:blipFill>
        <p:spPr>
          <a:xfrm>
            <a:off x="4017649" y="1554945"/>
            <a:ext cx="4987027" cy="3871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B3F1368-E74B-A886-D2A5-7715D9EE51F5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FC426A-1A8C-554E-E862-3F278C04761D}"/>
              </a:ext>
            </a:extLst>
          </p:cNvPr>
          <p:cNvSpPr txBox="1"/>
          <p:nvPr/>
        </p:nvSpPr>
        <p:spPr>
          <a:xfrm>
            <a:off x="2775330" y="6043177"/>
            <a:ext cx="7471666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Descripción de los resultados</a:t>
            </a:r>
          </a:p>
        </p:txBody>
      </p:sp>
    </p:spTree>
    <p:extLst>
      <p:ext uri="{BB962C8B-B14F-4D97-AF65-F5344CB8AC3E}">
        <p14:creationId xmlns:p14="http://schemas.microsoft.com/office/powerpoint/2010/main" val="2937596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8A94F33-C2D8-98A0-6652-602E20D35F30}"/>
              </a:ext>
            </a:extLst>
          </p:cNvPr>
          <p:cNvSpPr txBox="1"/>
          <p:nvPr/>
        </p:nvSpPr>
        <p:spPr>
          <a:xfrm>
            <a:off x="3739603" y="476270"/>
            <a:ext cx="5306218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Intraoral Oclusal Inferior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239BB2-0D54-7C6F-BF89-60AAE76C1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5" t="52168" r="21995" b="4354"/>
          <a:stretch/>
        </p:blipFill>
        <p:spPr>
          <a:xfrm>
            <a:off x="3858054" y="1625228"/>
            <a:ext cx="5306218" cy="411899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A75CBE-C855-3BAC-FFB1-DA4D450F0301}"/>
              </a:ext>
            </a:extLst>
          </p:cNvPr>
          <p:cNvSpPr txBox="1"/>
          <p:nvPr/>
        </p:nvSpPr>
        <p:spPr>
          <a:xfrm>
            <a:off x="11576960" y="612934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1D3FC2-A4BD-47B7-7346-20B954DB4E30}"/>
              </a:ext>
            </a:extLst>
          </p:cNvPr>
          <p:cNvSpPr txBox="1"/>
          <p:nvPr/>
        </p:nvSpPr>
        <p:spPr>
          <a:xfrm>
            <a:off x="2775330" y="6043177"/>
            <a:ext cx="7471666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Descripción de los resultados</a:t>
            </a:r>
          </a:p>
        </p:txBody>
      </p:sp>
    </p:spTree>
    <p:extLst>
      <p:ext uri="{BB962C8B-B14F-4D97-AF65-F5344CB8AC3E}">
        <p14:creationId xmlns:p14="http://schemas.microsoft.com/office/powerpoint/2010/main" val="37364087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A31E292-C547-0ADC-5639-3E572E166D71}"/>
              </a:ext>
            </a:extLst>
          </p:cNvPr>
          <p:cNvSpPr txBox="1"/>
          <p:nvPr/>
        </p:nvSpPr>
        <p:spPr>
          <a:xfrm>
            <a:off x="404444" y="2507037"/>
            <a:ext cx="1138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de:</a:t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D8FF7A0-3CF8-083D-1691-695B50835D36}"/>
              </a:ext>
            </a:extLst>
          </p:cNvPr>
          <p:cNvCxnSpPr/>
          <p:nvPr/>
        </p:nvCxnSpPr>
        <p:spPr>
          <a:xfrm>
            <a:off x="2257427" y="3043239"/>
            <a:ext cx="757237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20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C91EE0D-D811-F8DF-275D-07F57C8D5453}"/>
              </a:ext>
            </a:extLst>
          </p:cNvPr>
          <p:cNvSpPr txBox="1"/>
          <p:nvPr/>
        </p:nvSpPr>
        <p:spPr>
          <a:xfrm>
            <a:off x="2132132" y="3259723"/>
            <a:ext cx="7411918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Mencionar las conclusiones sobre los procedimientos realizados y los resultados obtenidos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1854200" y="476269"/>
            <a:ext cx="82596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936724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A31E292-C547-0ADC-5639-3E572E166D71}"/>
              </a:ext>
            </a:extLst>
          </p:cNvPr>
          <p:cNvSpPr txBox="1"/>
          <p:nvPr/>
        </p:nvSpPr>
        <p:spPr>
          <a:xfrm>
            <a:off x="404444" y="2507037"/>
            <a:ext cx="1138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de:</a:t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Asignado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D8FF7A0-3CF8-083D-1691-695B50835D36}"/>
              </a:ext>
            </a:extLst>
          </p:cNvPr>
          <p:cNvCxnSpPr/>
          <p:nvPr/>
        </p:nvCxnSpPr>
        <p:spPr>
          <a:xfrm>
            <a:off x="2257427" y="3043239"/>
            <a:ext cx="757237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306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C91EE0D-D811-F8DF-275D-07F57C8D5453}"/>
              </a:ext>
            </a:extLst>
          </p:cNvPr>
          <p:cNvSpPr txBox="1"/>
          <p:nvPr/>
        </p:nvSpPr>
        <p:spPr>
          <a:xfrm>
            <a:off x="2132132" y="3259723"/>
            <a:ext cx="7411918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Espacio para la exposición del tema asignado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1854200" y="476269"/>
            <a:ext cx="82596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del tema/artículo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3DCF235-FE42-BC1A-3EBB-4DD0C4E1CAE6}"/>
              </a:ext>
            </a:extLst>
          </p:cNvPr>
          <p:cNvSpPr txBox="1"/>
          <p:nvPr/>
        </p:nvSpPr>
        <p:spPr>
          <a:xfrm>
            <a:off x="0" y="6381731"/>
            <a:ext cx="7411918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Referencia estilo Vancouver</a:t>
            </a:r>
          </a:p>
        </p:txBody>
      </p:sp>
    </p:spTree>
    <p:extLst>
      <p:ext uri="{BB962C8B-B14F-4D97-AF65-F5344CB8AC3E}">
        <p14:creationId xmlns:p14="http://schemas.microsoft.com/office/powerpoint/2010/main" val="18226816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A31E292-C547-0ADC-5639-3E572E166D71}"/>
              </a:ext>
            </a:extLst>
          </p:cNvPr>
          <p:cNvSpPr txBox="1"/>
          <p:nvPr/>
        </p:nvSpPr>
        <p:spPr>
          <a:xfrm>
            <a:off x="404444" y="2507037"/>
            <a:ext cx="1138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de:</a:t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D8FF7A0-3CF8-083D-1691-695B50835D36}"/>
              </a:ext>
            </a:extLst>
          </p:cNvPr>
          <p:cNvCxnSpPr/>
          <p:nvPr/>
        </p:nvCxnSpPr>
        <p:spPr>
          <a:xfrm>
            <a:off x="2257427" y="3043239"/>
            <a:ext cx="757237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7123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C91EE0D-D811-F8DF-275D-07F57C8D5453}"/>
              </a:ext>
            </a:extLst>
          </p:cNvPr>
          <p:cNvSpPr txBox="1"/>
          <p:nvPr/>
        </p:nvSpPr>
        <p:spPr>
          <a:xfrm>
            <a:off x="2132132" y="3259723"/>
            <a:ext cx="7411918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Espacio para colocoar la bibliografía consultada para el caso clinico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CAF6B-FF3E-794F-7299-CDC9A239F246}"/>
              </a:ext>
            </a:extLst>
          </p:cNvPr>
          <p:cNvSpPr txBox="1"/>
          <p:nvPr/>
        </p:nvSpPr>
        <p:spPr>
          <a:xfrm>
            <a:off x="1854200" y="476269"/>
            <a:ext cx="825961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3DCF235-FE42-BC1A-3EBB-4DD0C4E1CAE6}"/>
              </a:ext>
            </a:extLst>
          </p:cNvPr>
          <p:cNvSpPr txBox="1"/>
          <p:nvPr/>
        </p:nvSpPr>
        <p:spPr>
          <a:xfrm>
            <a:off x="0" y="6381731"/>
            <a:ext cx="7411918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Referencia estilo Vancouver</a:t>
            </a:r>
          </a:p>
        </p:txBody>
      </p:sp>
    </p:spTree>
    <p:extLst>
      <p:ext uri="{BB962C8B-B14F-4D97-AF65-F5344CB8AC3E}">
        <p14:creationId xmlns:p14="http://schemas.microsoft.com/office/powerpoint/2010/main" val="70428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7A9040A-87B2-CF27-31E5-1F640255F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4258" y="1811856"/>
            <a:ext cx="2921648" cy="34776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5D4369-D7C6-C595-2C63-1D8B173FD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0" r="7270"/>
          <a:stretch/>
        </p:blipFill>
        <p:spPr>
          <a:xfrm>
            <a:off x="2958469" y="1811855"/>
            <a:ext cx="2717403" cy="34776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3E86039-CAC2-3020-256A-A685DAE46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/>
          <a:stretch/>
        </p:blipFill>
        <p:spPr>
          <a:xfrm>
            <a:off x="498833" y="1811855"/>
            <a:ext cx="2041250" cy="347769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A10573F-D7B1-CE2C-ED36-F7008456996A}"/>
              </a:ext>
            </a:extLst>
          </p:cNvPr>
          <p:cNvSpPr txBox="1"/>
          <p:nvPr/>
        </p:nvSpPr>
        <p:spPr>
          <a:xfrm>
            <a:off x="3965140" y="480080"/>
            <a:ext cx="4261719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General Extraoral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1B6E03-D272-D6F8-906E-44C45CBBB4AD}"/>
              </a:ext>
            </a:extLst>
          </p:cNvPr>
          <p:cNvSpPr txBox="1"/>
          <p:nvPr/>
        </p:nvSpPr>
        <p:spPr>
          <a:xfrm>
            <a:off x="4027821" y="6212454"/>
            <a:ext cx="3580080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Colocar: Fotografías Extraorales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BC92AFE-F2DB-B950-7F57-69135D912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01"/>
          <a:stretch/>
        </p:blipFill>
        <p:spPr>
          <a:xfrm>
            <a:off x="9434292" y="1811856"/>
            <a:ext cx="2082080" cy="3477694"/>
          </a:xfrm>
          <a:prstGeom prst="rect">
            <a:avLst/>
          </a:prstGeom>
        </p:spPr>
      </p:pic>
      <p:pic>
        <p:nvPicPr>
          <p:cNvPr id="11" name="Picture 2" descr="Sonrisa icono simple diseño de plantilla vectorial icono de ...">
            <a:extLst>
              <a:ext uri="{FF2B5EF4-FFF2-40B4-BE49-F238E27FC236}">
                <a16:creationId xmlns:a16="http://schemas.microsoft.com/office/drawing/2014/main" id="{696CB900-D23A-B4C9-F803-5676945C2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09" y="3437124"/>
            <a:ext cx="1206065" cy="100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2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E86039-CAC2-3020-256A-A685DAE46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521" y="940195"/>
            <a:ext cx="4261719" cy="54377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A10573F-D7B1-CE2C-ED36-F7008456996A}"/>
              </a:ext>
            </a:extLst>
          </p:cNvPr>
          <p:cNvSpPr txBox="1"/>
          <p:nvPr/>
        </p:nvSpPr>
        <p:spPr>
          <a:xfrm>
            <a:off x="4294983" y="476269"/>
            <a:ext cx="304575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 en Reposo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1B6E03-D272-D6F8-906E-44C45CBBB4AD}"/>
              </a:ext>
            </a:extLst>
          </p:cNvPr>
          <p:cNvSpPr txBox="1"/>
          <p:nvPr/>
        </p:nvSpPr>
        <p:spPr>
          <a:xfrm>
            <a:off x="4027821" y="6212454"/>
            <a:ext cx="3580080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Colocar: Fotografía Frontal en Reposo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6DF3AA-ED47-8A14-C77B-CD469714139F}"/>
              </a:ext>
            </a:extLst>
          </p:cNvPr>
          <p:cNvSpPr txBox="1"/>
          <p:nvPr/>
        </p:nvSpPr>
        <p:spPr>
          <a:xfrm>
            <a:off x="825873" y="1641155"/>
            <a:ext cx="3131765" cy="203132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Descripción:</a:t>
            </a:r>
          </a:p>
          <a:p>
            <a:pPr marL="285750" indent="-285750">
              <a:buFontTx/>
              <a:buChar char="-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Asimetrías</a:t>
            </a:r>
          </a:p>
          <a:p>
            <a:pPr marL="285750" indent="-285750">
              <a:buFontTx/>
              <a:buChar char="-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Linea media</a:t>
            </a:r>
          </a:p>
          <a:p>
            <a:pPr marL="285750" indent="-285750">
              <a:buFontTx/>
              <a:buChar char="-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Biotipo</a:t>
            </a:r>
          </a:p>
          <a:p>
            <a:pPr marL="285750" indent="-285750">
              <a:buFontTx/>
              <a:buChar char="-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Tercios</a:t>
            </a:r>
          </a:p>
          <a:p>
            <a:pPr marL="285750" indent="-285750">
              <a:buFontTx/>
              <a:buChar char="-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Quintos</a:t>
            </a:r>
          </a:p>
          <a:p>
            <a:pPr marL="285750" indent="-285750">
              <a:buFontTx/>
              <a:buChar char="-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90761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5DC9DCC-3815-6ED3-608F-9470478AC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87" y="871465"/>
            <a:ext cx="4451240" cy="56795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3766117-1143-C5F3-E088-6DA66F268E1F}"/>
              </a:ext>
            </a:extLst>
          </p:cNvPr>
          <p:cNvSpPr txBox="1"/>
          <p:nvPr/>
        </p:nvSpPr>
        <p:spPr>
          <a:xfrm>
            <a:off x="825873" y="1641155"/>
            <a:ext cx="3131765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Descripción:</a:t>
            </a:r>
          </a:p>
          <a:p>
            <a:pPr marL="285750" indent="-285750">
              <a:buFontTx/>
              <a:buChar char="-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Lineas medias faciales – dentales</a:t>
            </a:r>
          </a:p>
          <a:p>
            <a:pPr marL="285750" indent="-285750">
              <a:buFontTx/>
              <a:buChar char="-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Tipo de sonrisa</a:t>
            </a:r>
          </a:p>
          <a:p>
            <a:pPr marL="285750" indent="-285750">
              <a:buFontTx/>
              <a:buChar char="-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Análisis estético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EAB6E3-21A3-59C1-70B5-B82A718E6DC8}"/>
              </a:ext>
            </a:extLst>
          </p:cNvPr>
          <p:cNvSpPr txBox="1"/>
          <p:nvPr/>
        </p:nvSpPr>
        <p:spPr>
          <a:xfrm>
            <a:off x="4294983" y="476269"/>
            <a:ext cx="304575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 en Sonrisa</a:t>
            </a:r>
          </a:p>
        </p:txBody>
      </p:sp>
      <p:pic>
        <p:nvPicPr>
          <p:cNvPr id="4098" name="Picture 2" descr="Sonrisa icono simple diseño de plantilla vectorial icono de ...">
            <a:extLst>
              <a:ext uri="{FF2B5EF4-FFF2-40B4-BE49-F238E27FC236}">
                <a16:creationId xmlns:a16="http://schemas.microsoft.com/office/drawing/2014/main" id="{E677CDF9-2A87-6FA4-F353-4C675104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27" y="3825819"/>
            <a:ext cx="1408758" cy="11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C18FF1D-CA36-A6CC-8A56-7521228C7B36}"/>
              </a:ext>
            </a:extLst>
          </p:cNvPr>
          <p:cNvSpPr txBox="1"/>
          <p:nvPr/>
        </p:nvSpPr>
        <p:spPr>
          <a:xfrm>
            <a:off x="4117466" y="6223268"/>
            <a:ext cx="3580080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Colocar: Fotografía Frontal en Sonrisa</a:t>
            </a:r>
          </a:p>
        </p:txBody>
      </p:sp>
    </p:spTree>
    <p:extLst>
      <p:ext uri="{BB962C8B-B14F-4D97-AF65-F5344CB8AC3E}">
        <p14:creationId xmlns:p14="http://schemas.microsoft.com/office/powerpoint/2010/main" val="385658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06AD32-3CEC-5F68-C9B7-F05E37129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042" y="963072"/>
            <a:ext cx="4501322" cy="53580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134D9B9-6B88-D341-2561-8CB08697F043}"/>
              </a:ext>
            </a:extLst>
          </p:cNvPr>
          <p:cNvSpPr txBox="1"/>
          <p:nvPr/>
        </p:nvSpPr>
        <p:spPr>
          <a:xfrm>
            <a:off x="4117466" y="6121667"/>
            <a:ext cx="3580080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Colocar: Fotografía de Perfil Derecho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766117-1143-C5F3-E088-6DA66F268E1F}"/>
              </a:ext>
            </a:extLst>
          </p:cNvPr>
          <p:cNvSpPr txBox="1"/>
          <p:nvPr/>
        </p:nvSpPr>
        <p:spPr>
          <a:xfrm>
            <a:off x="825873" y="1641155"/>
            <a:ext cx="3131765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Descripción:</a:t>
            </a:r>
          </a:p>
          <a:p>
            <a:pPr marL="285750" indent="-285750">
              <a:buFontTx/>
              <a:buChar char="-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Tipo de perfil</a:t>
            </a:r>
          </a:p>
          <a:p>
            <a:pPr marL="285750" indent="-285750">
              <a:buFontTx/>
              <a:buChar char="-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Implantación auriculas</a:t>
            </a:r>
          </a:p>
          <a:p>
            <a:pPr marL="285750" indent="-285750">
              <a:buFontTx/>
              <a:buChar char="-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Linea mandibular</a:t>
            </a:r>
          </a:p>
          <a:p>
            <a:pPr marL="285750" indent="-285750">
              <a:buFontTx/>
              <a:buChar char="-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EAB6E3-21A3-59C1-70B5-B82A718E6DC8}"/>
              </a:ext>
            </a:extLst>
          </p:cNvPr>
          <p:cNvSpPr txBox="1"/>
          <p:nvPr/>
        </p:nvSpPr>
        <p:spPr>
          <a:xfrm>
            <a:off x="4294983" y="476269"/>
            <a:ext cx="3045757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Derecho</a:t>
            </a:r>
          </a:p>
        </p:txBody>
      </p:sp>
    </p:spTree>
    <p:extLst>
      <p:ext uri="{BB962C8B-B14F-4D97-AF65-F5344CB8AC3E}">
        <p14:creationId xmlns:p14="http://schemas.microsoft.com/office/powerpoint/2010/main" val="2976219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832</Words>
  <Application>Microsoft Office PowerPoint</Application>
  <PresentationFormat>Panorámica</PresentationFormat>
  <Paragraphs>247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8" baseType="lpstr">
      <vt:lpstr>Arial</vt:lpstr>
      <vt:lpstr>Arial Narrow</vt:lpstr>
      <vt:lpstr>Calibri</vt:lpstr>
      <vt:lpstr>Calibri Light</vt:lpstr>
      <vt:lpstr>Montserrat ExtraBold</vt:lpstr>
      <vt:lpstr>Montserrat ExtraLight</vt:lpstr>
      <vt:lpstr>Montserrat Medium</vt:lpstr>
      <vt:lpstr>Montserrat SemiBold</vt:lpstr>
      <vt:lpstr>Symbol</vt:lpstr>
      <vt:lpstr>Tema de Office</vt:lpstr>
      <vt:lpstr>Presentación de PowerPoint</vt:lpstr>
      <vt:lpstr>Sección de Historia Clínica</vt:lpstr>
      <vt:lpstr>Presentación de PowerPoint</vt:lpstr>
      <vt:lpstr>Resumen Clínico</vt:lpstr>
      <vt:lpstr>Sección de Análisis Extraoral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Magda Reyes</dc:creator>
  <cp:lastModifiedBy>Magda Reyes</cp:lastModifiedBy>
  <cp:revision>12</cp:revision>
  <dcterms:created xsi:type="dcterms:W3CDTF">2023-06-20T16:46:28Z</dcterms:created>
  <dcterms:modified xsi:type="dcterms:W3CDTF">2024-06-11T18:08:39Z</dcterms:modified>
</cp:coreProperties>
</file>